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10287000" cx="1828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icfLgpnb9um3AXjRDg8nfSO92Ma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customschemas.google.com/relationships/presentationmetadata" Target="metadata"/><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6" name="Google Shape;86;p1: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87" name="Google Shape;87;p1: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p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Welcome to this site initiation video for the TYPHOON study, a multi-centre, prospective cohort study investigating the risk factors for post-tonsillectomy bleeding.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study is being run by INTEGRATE, the UK ENT trainee collaborative research network. </a:t>
            </a:r>
            <a:endParaRPr/>
          </a:p>
        </p:txBody>
      </p:sp>
      <p:sp>
        <p:nvSpPr>
          <p:cNvPr id="89" name="Google Shape;89;p1: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0" name="Google Shape;90;p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0: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6" name="Google Shape;236;p10: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1: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1" name="Google Shape;261;p11: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62" name="Google Shape;262;p11: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1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4" name="Google Shape;264;p11: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5" name="Google Shape;265;p1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2: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6" name="Google Shape;286;p12: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87" name="Google Shape;287;p12: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p1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On signing up for the study, a questionnaire will be sent to all participating centres to gain information on the pathways by which patients are listed for a tonsillectomy, the facilities and standard operating procedure of their hospital, and the process by which patients with a post-tonsillectomy bleed present to hospital </a:t>
            </a:r>
            <a:endParaRPr/>
          </a:p>
        </p:txBody>
      </p:sp>
      <p:sp>
        <p:nvSpPr>
          <p:cNvPr id="289" name="Google Shape;289;p12: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0" name="Google Shape;290;p1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3: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00" name="Google Shape;300;p13: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01" name="Google Shape;301;p13: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2" name="Google Shape;302;p1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Local investigators will prospectively identify patients for inclusion into the study through the informatic department and / or via the theatre schedule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patient records will be reviewed by the local team and full eligibility criteria applied. All screened patients and reasons for exclusions will be recorded.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Patients will be approached before surgery either at the pre-admission clinic or around the time of surgery by a member of the clinical team participating in the study. A patient information sheet will be provided. All patients will be approached in person.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patient will be asked if they have understood the patient information sheet and if they have any questions. Full written consent will be obtained if the patient agrees to participate in the study. Patients will also be asked to complete a questionnaire on how their sore throat is impacting their quality of life. We will be using the TOI-14 Tonsillectomy Outcome Inventory which is a patient reported, disease specific QOL questionnaire reflecting symptoms in the previous six months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Pseudo-anonymised data will be recorded on REDCAP based on the data collection proforma </a:t>
            </a:r>
            <a:endParaRPr/>
          </a:p>
          <a:p>
            <a:pPr indent="0" lvl="0" marL="0" rtl="0" algn="l">
              <a:spcBef>
                <a:spcPts val="0"/>
              </a:spcBef>
              <a:spcAft>
                <a:spcPts val="0"/>
              </a:spcAft>
              <a:buNone/>
            </a:pPr>
            <a:r>
              <a:rPr lang="en-US"/>
              <a:t>We will collect granular data on patient characteristics, previous episodes of sore throat, surgical and anaesthetic characteristics and post-operative management including analgesia.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will telephone the patient at two weeks following surgery to determine if they have had any episodes of bleeding and how this was managed. </a:t>
            </a:r>
            <a:endParaRPr/>
          </a:p>
        </p:txBody>
      </p:sp>
      <p:sp>
        <p:nvSpPr>
          <p:cNvPr id="303" name="Google Shape;303;p13: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04" name="Google Shape;304;p1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14: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38" name="Google Shape;338;p14: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39" name="Google Shape;339;p14: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 name="Google Shape;340;p1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1" name="Google Shape;341;p14: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2" name="Google Shape;342;p1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1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56" name="Google Shape;356;p1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57" name="Google Shape;357;p15: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 name="Google Shape;358;p1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60" name="Google Shape;360;p1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16: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4" name="Google Shape;384;p16: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2: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3" name="Google Shape;103;p2: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04" name="Google Shape;104;p2: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 </a:t>
            </a:r>
            <a:endParaRPr/>
          </a:p>
        </p:txBody>
      </p:sp>
      <p:sp>
        <p:nvSpPr>
          <p:cNvPr id="106" name="Google Shape;106;p2: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7" name="Google Shape;107;p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3: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9" name="Google Shape;119;p3: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20" name="Google Shape;120;p3: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3: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3" name="Google Shape;123;p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4: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6" name="Google Shape;136;p4: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37" name="Google Shape;137;p4: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p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Tonsillectomy is one of the most commonly performed surgical procedures in ENT. It is estimated that approximately 28 000 procedures are carried out in NHS England alone, which includes 12 000 adults.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National Prospective Tonsillectomy audit in 2005 </a:t>
            </a:r>
            <a:endParaRPr/>
          </a:p>
          <a:p>
            <a:pPr indent="0" lvl="0" marL="0" rtl="0" algn="l">
              <a:spcBef>
                <a:spcPts val="0"/>
              </a:spcBef>
              <a:spcAft>
                <a:spcPts val="0"/>
              </a:spcAft>
              <a:buNone/>
            </a:pPr>
            <a:r>
              <a:rPr lang="en-US"/>
              <a:t> suggested a post-tonsillectomy haemorrhage rate of 4.9% in 2005 which has since been widely quoted to patients in the consent taking process.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However data collection for this audit concluded over 20 years ago and concerns have since been raised about the completeness and accuracy of the audit data. </a:t>
            </a:r>
            <a:endParaRPr/>
          </a:p>
        </p:txBody>
      </p:sp>
      <p:sp>
        <p:nvSpPr>
          <p:cNvPr id="139" name="Google Shape;139;p4: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0" name="Google Shape;140;p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4" name="Google Shape;154;p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55" name="Google Shape;155;p5: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 name="Google Shape;156;p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More recently, unpublished data from Hospital Episode Statistics now suggests an emergency re-admission rate of over 1 in 5 patients in 2022/2023, and a rise in the post tonsillectomy haemorrhage rate to almost 16%, the reasons for which are currently unclear and require to be urgently addressed. </a:t>
            </a:r>
            <a:endParaRPr/>
          </a:p>
          <a:p>
            <a:pPr indent="0" lvl="0" marL="0" rtl="0" algn="l">
              <a:spcBef>
                <a:spcPts val="0"/>
              </a:spcBef>
              <a:spcAft>
                <a:spcPts val="0"/>
              </a:spcAft>
              <a:buNone/>
            </a:pPr>
            <a:r>
              <a:rPr lang="en-US"/>
              <a:t>‹#›</a:t>
            </a:r>
            <a:endParaRPr/>
          </a:p>
        </p:txBody>
      </p:sp>
      <p:sp>
        <p:nvSpPr>
          <p:cNvPr id="157" name="Google Shape;157;p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8" name="Google Shape;158;p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6: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68" name="Google Shape;168;p6: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69" name="Google Shape;169;p6: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p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More recently, unpublished data from Hospital Episode Statistics now suggests an emergency re-admission rate of over 1 in 5 patients in 2022/2023, and a rise in the post tonsillectomy haemorrhage rate to almost 16%, the reasons for which are currently unclear and require to be urgently addressed. </a:t>
            </a:r>
            <a:endParaRPr/>
          </a:p>
          <a:p>
            <a:pPr indent="0" lvl="0" marL="0" rtl="0" algn="l">
              <a:spcBef>
                <a:spcPts val="0"/>
              </a:spcBef>
              <a:spcAft>
                <a:spcPts val="0"/>
              </a:spcAft>
              <a:buNone/>
            </a:pPr>
            <a:r>
              <a:rPr lang="en-US"/>
              <a:t>‹#›</a:t>
            </a:r>
            <a:endParaRPr/>
          </a:p>
        </p:txBody>
      </p:sp>
      <p:sp>
        <p:nvSpPr>
          <p:cNvPr id="171" name="Google Shape;171;p6: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72" name="Google Shape;172;p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7: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3" name="Google Shape;183;p7: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84" name="Google Shape;184;p7: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7: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recently published NATTINA study demonstrated that tonsillectomy was clinically and cost effective at reducing the number of sore throat days than conservative management for adults with recurrent tonsillitis meeting the UK guidelines, providing a landmark contribution to the evidence base for the effectiveness of adult tonsillectomy for recurrent sore throats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Whilst the HES data can provide the most up to date data on re-admission and PTB rates, it is not possible to capture granular patient and treatment related variables that may contribute to an individual's risk of bleeding from routine administrative data.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Ultimately we want to know why the bleed rate has increased four fold over the last 12 years from 4% to almost 16%, and what we can do to address this.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Understanding the risk factors associated with an increased risk of PTB and the pathways by which patients present could inform quality improvement projects that could reduce morbidity for patients and result in significant cost savings to the NHS.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 huge volume of tonsillectomies are performed each year, therefore there is an urgent need to ensure the procedure is as safe as we can make it. </a:t>
            </a:r>
            <a:endParaRPr/>
          </a:p>
        </p:txBody>
      </p:sp>
      <p:sp>
        <p:nvSpPr>
          <p:cNvPr id="186" name="Google Shape;186;p7: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7: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8: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8" name="Google Shape;198;p8: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99" name="Google Shape;199;p8: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8: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8: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2" name="Google Shape;202;p8: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9: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16" name="Google Shape;216;p9: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17" name="Google Shape;217;p9: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9: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aim of the study is to ultimately improve the safety of surgical tonsillectomy for patients.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Our primary objective is to better understand the risk factors associated with an increased risk of post-tonsillectomy bleed (PTB) in the first 28 days following tonsillectomy.</a:t>
            </a:r>
            <a:endParaRPr/>
          </a:p>
        </p:txBody>
      </p:sp>
      <p:sp>
        <p:nvSpPr>
          <p:cNvPr id="219" name="Google Shape;219;p9: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0" name="Google Shape;220;p9: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7"/>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8"/>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8"/>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9"/>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9"/>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2" name="Google Shape;22;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2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21"/>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21"/>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22"/>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22"/>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23"/>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23"/>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23"/>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23"/>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5"/>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5"/>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25"/>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6"/>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6"/>
          <p:cNvSpPr/>
          <p:nvPr>
            <p:ph idx="2" type="pic"/>
          </p:nvPr>
        </p:nvSpPr>
        <p:spPr>
          <a:xfrm>
            <a:off x="1792288" y="612775"/>
            <a:ext cx="5486400" cy="4114800"/>
          </a:xfrm>
          <a:prstGeom prst="rect">
            <a:avLst/>
          </a:prstGeom>
          <a:noFill/>
          <a:ln>
            <a:noFill/>
          </a:ln>
        </p:spPr>
      </p:sp>
      <p:sp>
        <p:nvSpPr>
          <p:cNvPr id="68" name="Google Shape;68;p26"/>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8.png"/><Relationship Id="rId5" Type="http://schemas.openxmlformats.org/officeDocument/2006/relationships/image" Target="../media/image12.png"/><Relationship Id="rId6" Type="http://schemas.openxmlformats.org/officeDocument/2006/relationships/image" Target="../media/image1.png"/><Relationship Id="rId7" Type="http://schemas.openxmlformats.org/officeDocument/2006/relationships/image" Target="../media/image1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8.png"/><Relationship Id="rId4" Type="http://schemas.openxmlformats.org/officeDocument/2006/relationships/image" Target="../media/image1.png"/><Relationship Id="rId5"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3.png"/><Relationship Id="rId4" Type="http://schemas.openxmlformats.org/officeDocument/2006/relationships/image" Target="../media/image36.png"/><Relationship Id="rId10" Type="http://schemas.openxmlformats.org/officeDocument/2006/relationships/image" Target="../media/image17.png"/><Relationship Id="rId9" Type="http://schemas.openxmlformats.org/officeDocument/2006/relationships/image" Target="../media/image1.png"/><Relationship Id="rId5" Type="http://schemas.openxmlformats.org/officeDocument/2006/relationships/image" Target="../media/image45.png"/><Relationship Id="rId6" Type="http://schemas.openxmlformats.org/officeDocument/2006/relationships/image" Target="../media/image32.png"/><Relationship Id="rId7" Type="http://schemas.openxmlformats.org/officeDocument/2006/relationships/image" Target="../media/image31.png"/><Relationship Id="rId8"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4.png"/><Relationship Id="rId4" Type="http://schemas.openxmlformats.org/officeDocument/2006/relationships/image" Target="../media/image38.png"/><Relationship Id="rId5" Type="http://schemas.openxmlformats.org/officeDocument/2006/relationships/image" Target="../media/image41.png"/><Relationship Id="rId6"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4.png"/><Relationship Id="rId4" Type="http://schemas.openxmlformats.org/officeDocument/2006/relationships/image" Target="../media/image38.png"/><Relationship Id="rId5"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2.png"/><Relationship Id="rId4" Type="http://schemas.openxmlformats.org/officeDocument/2006/relationships/image" Target="../media/image28.png"/><Relationship Id="rId5" Type="http://schemas.openxmlformats.org/officeDocument/2006/relationships/image" Target="../media/image1.png"/><Relationship Id="rId6"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48.png"/><Relationship Id="rId11" Type="http://schemas.openxmlformats.org/officeDocument/2006/relationships/image" Target="../media/image1.png"/><Relationship Id="rId10" Type="http://schemas.openxmlformats.org/officeDocument/2006/relationships/image" Target="../media/image58.png"/><Relationship Id="rId12" Type="http://schemas.openxmlformats.org/officeDocument/2006/relationships/image" Target="../media/image17.png"/><Relationship Id="rId9" Type="http://schemas.openxmlformats.org/officeDocument/2006/relationships/image" Target="../media/image52.png"/><Relationship Id="rId5" Type="http://schemas.openxmlformats.org/officeDocument/2006/relationships/image" Target="../media/image49.png"/><Relationship Id="rId6" Type="http://schemas.openxmlformats.org/officeDocument/2006/relationships/image" Target="../media/image47.png"/><Relationship Id="rId7" Type="http://schemas.openxmlformats.org/officeDocument/2006/relationships/image" Target="../media/image56.png"/><Relationship Id="rId8" Type="http://schemas.openxmlformats.org/officeDocument/2006/relationships/image" Target="../media/image5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55.png"/><Relationship Id="rId4" Type="http://schemas.openxmlformats.org/officeDocument/2006/relationships/image" Target="../media/image53.png"/><Relationship Id="rId5" Type="http://schemas.openxmlformats.org/officeDocument/2006/relationships/image" Target="../media/image50.png"/><Relationship Id="rId6"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8.png"/><Relationship Id="rId5" Type="http://schemas.openxmlformats.org/officeDocument/2006/relationships/image" Target="../media/image12.png"/><Relationship Id="rId6" Type="http://schemas.openxmlformats.org/officeDocument/2006/relationships/image" Target="../media/image1.png"/><Relationship Id="rId7"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6.png"/><Relationship Id="rId6" Type="http://schemas.openxmlformats.org/officeDocument/2006/relationships/image" Target="../media/image10.png"/><Relationship Id="rId7" Type="http://schemas.openxmlformats.org/officeDocument/2006/relationships/image" Target="../media/image1.png"/><Relationship Id="rId8"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0.png"/><Relationship Id="rId4" Type="http://schemas.openxmlformats.org/officeDocument/2006/relationships/image" Target="../media/image23.png"/><Relationship Id="rId5" Type="http://schemas.openxmlformats.org/officeDocument/2006/relationships/image" Target="../media/image14.png"/><Relationship Id="rId6" Type="http://schemas.openxmlformats.org/officeDocument/2006/relationships/image" Target="../media/image22.png"/><Relationship Id="rId7" Type="http://schemas.openxmlformats.org/officeDocument/2006/relationships/image" Target="../media/image1.png"/><Relationship Id="rId8"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19.png"/><Relationship Id="rId5" Type="http://schemas.openxmlformats.org/officeDocument/2006/relationships/image" Target="../media/image1.png"/><Relationship Id="rId6"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11.png"/><Relationship Id="rId5" Type="http://schemas.openxmlformats.org/officeDocument/2006/relationships/image" Target="../media/image19.png"/><Relationship Id="rId6" Type="http://schemas.openxmlformats.org/officeDocument/2006/relationships/image" Target="../media/image1.png"/><Relationship Id="rId7"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0.png"/><Relationship Id="rId4" Type="http://schemas.openxmlformats.org/officeDocument/2006/relationships/image" Target="../media/image25.png"/><Relationship Id="rId5" Type="http://schemas.openxmlformats.org/officeDocument/2006/relationships/image" Target="../media/image37.png"/><Relationship Id="rId6" Type="http://schemas.openxmlformats.org/officeDocument/2006/relationships/image" Target="../media/image19.png"/><Relationship Id="rId7" Type="http://schemas.openxmlformats.org/officeDocument/2006/relationships/image" Target="../media/image1.png"/><Relationship Id="rId8"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7.png"/><Relationship Id="rId4" Type="http://schemas.openxmlformats.org/officeDocument/2006/relationships/image" Target="../media/image33.png"/><Relationship Id="rId5" Type="http://schemas.openxmlformats.org/officeDocument/2006/relationships/image" Target="../media/image8.png"/><Relationship Id="rId6" Type="http://schemas.openxmlformats.org/officeDocument/2006/relationships/image" Target="../media/image1.png"/><Relationship Id="rId7" Type="http://schemas.openxmlformats.org/officeDocument/2006/relationships/image" Target="../media/image17.png"/><Relationship Id="rId8"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8.png"/><Relationship Id="rId4" Type="http://schemas.openxmlformats.org/officeDocument/2006/relationships/image" Target="../media/image35.png"/><Relationship Id="rId5" Type="http://schemas.openxmlformats.org/officeDocument/2006/relationships/image" Target="../media/image1.png"/><Relationship Id="rId6"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
          <p:cNvSpPr/>
          <p:nvPr/>
        </p:nvSpPr>
        <p:spPr>
          <a:xfrm>
            <a:off x="0" y="6585740"/>
            <a:ext cx="18288000" cy="4095464"/>
          </a:xfrm>
          <a:custGeom>
            <a:rect b="b" l="l" r="r" t="t"/>
            <a:pathLst>
              <a:path extrusionOk="0" h="5460619" w="24384000">
                <a:moveTo>
                  <a:pt x="23893399" y="5460619"/>
                </a:moveTo>
                <a:lnTo>
                  <a:pt x="490601" y="5460619"/>
                </a:lnTo>
                <a:cubicBezTo>
                  <a:pt x="220218" y="5460619"/>
                  <a:pt x="0" y="5288280"/>
                  <a:pt x="0" y="5076825"/>
                </a:cubicBezTo>
                <a:lnTo>
                  <a:pt x="0" y="383667"/>
                </a:lnTo>
                <a:cubicBezTo>
                  <a:pt x="0" y="172212"/>
                  <a:pt x="220218" y="0"/>
                  <a:pt x="490601" y="0"/>
                </a:cubicBezTo>
                <a:lnTo>
                  <a:pt x="23893399" y="0"/>
                </a:lnTo>
                <a:cubicBezTo>
                  <a:pt x="24163782" y="0"/>
                  <a:pt x="24384000" y="172212"/>
                  <a:pt x="24384000" y="383667"/>
                </a:cubicBezTo>
                <a:lnTo>
                  <a:pt x="24384000" y="5076825"/>
                </a:lnTo>
                <a:cubicBezTo>
                  <a:pt x="24384000" y="5288280"/>
                  <a:pt x="24163782" y="5460492"/>
                  <a:pt x="23893399" y="5460492"/>
                </a:cubicBezTo>
                <a:close/>
              </a:path>
            </a:pathLst>
          </a:custGeom>
          <a:solidFill>
            <a:srgbClr val="4686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
          <p:cNvSpPr/>
          <p:nvPr/>
        </p:nvSpPr>
        <p:spPr>
          <a:xfrm>
            <a:off x="1665945" y="2971757"/>
            <a:ext cx="15147868" cy="5486401"/>
          </a:xfrm>
          <a:custGeom>
            <a:rect b="b" l="l" r="r" t="t"/>
            <a:pathLst>
              <a:path extrusionOk="0" h="5486401" w="15147868">
                <a:moveTo>
                  <a:pt x="0" y="0"/>
                </a:moveTo>
                <a:lnTo>
                  <a:pt x="15147868" y="0"/>
                </a:lnTo>
                <a:lnTo>
                  <a:pt x="15147868" y="5486401"/>
                </a:lnTo>
                <a:lnTo>
                  <a:pt x="0" y="5486401"/>
                </a:lnTo>
                <a:lnTo>
                  <a:pt x="0" y="0"/>
                </a:lnTo>
                <a:close/>
              </a:path>
            </a:pathLst>
          </a:custGeom>
          <a:blipFill rotWithShape="1">
            <a:blip r:embed="rId3">
              <a:alphaModFix/>
            </a:blip>
            <a:stretch>
              <a:fillRect b="0" l="0" r="0" t="0"/>
            </a:stretch>
          </a:blipFill>
          <a:ln>
            <a:noFill/>
          </a:ln>
        </p:spPr>
      </p:sp>
      <p:sp>
        <p:nvSpPr>
          <p:cNvPr id="94" name="Google Shape;94;p1"/>
          <p:cNvSpPr/>
          <p:nvPr/>
        </p:nvSpPr>
        <p:spPr>
          <a:xfrm rot="10800000">
            <a:off x="9007073" y="4857378"/>
            <a:ext cx="7288890" cy="3644445"/>
          </a:xfrm>
          <a:custGeom>
            <a:rect b="b" l="l" r="r" t="t"/>
            <a:pathLst>
              <a:path extrusionOk="0" h="3644445" w="7288890">
                <a:moveTo>
                  <a:pt x="0" y="0"/>
                </a:moveTo>
                <a:lnTo>
                  <a:pt x="7288890" y="0"/>
                </a:lnTo>
                <a:lnTo>
                  <a:pt x="7288890" y="3644445"/>
                </a:lnTo>
                <a:lnTo>
                  <a:pt x="0" y="3644445"/>
                </a:lnTo>
                <a:lnTo>
                  <a:pt x="0" y="0"/>
                </a:lnTo>
                <a:close/>
              </a:path>
            </a:pathLst>
          </a:custGeom>
          <a:blipFill rotWithShape="1">
            <a:blip r:embed="rId4">
              <a:alphaModFix amt="9999"/>
            </a:blip>
            <a:stretch>
              <a:fillRect b="-389" l="0" r="0" t="-390"/>
            </a:stretch>
          </a:blipFill>
          <a:ln>
            <a:noFill/>
          </a:ln>
        </p:spPr>
      </p:sp>
      <p:sp>
        <p:nvSpPr>
          <p:cNvPr id="95" name="Google Shape;95;p1"/>
          <p:cNvSpPr/>
          <p:nvPr/>
        </p:nvSpPr>
        <p:spPr>
          <a:xfrm rot="10800000">
            <a:off x="9767812" y="5574453"/>
            <a:ext cx="5767412" cy="2883706"/>
          </a:xfrm>
          <a:custGeom>
            <a:rect b="b" l="l" r="r" t="t"/>
            <a:pathLst>
              <a:path extrusionOk="0" h="2883706" w="5767412">
                <a:moveTo>
                  <a:pt x="0" y="0"/>
                </a:moveTo>
                <a:lnTo>
                  <a:pt x="5767412" y="0"/>
                </a:lnTo>
                <a:lnTo>
                  <a:pt x="5767412" y="2883706"/>
                </a:lnTo>
                <a:lnTo>
                  <a:pt x="0" y="2883706"/>
                </a:lnTo>
                <a:lnTo>
                  <a:pt x="0" y="0"/>
                </a:lnTo>
                <a:close/>
              </a:path>
            </a:pathLst>
          </a:custGeom>
          <a:blipFill rotWithShape="1">
            <a:blip r:embed="rId4">
              <a:alphaModFix amt="9999"/>
            </a:blip>
            <a:stretch>
              <a:fillRect b="-494" l="0" r="0" t="-493"/>
            </a:stretch>
          </a:blipFill>
          <a:ln>
            <a:noFill/>
          </a:ln>
        </p:spPr>
      </p:sp>
      <p:sp>
        <p:nvSpPr>
          <p:cNvPr id="96" name="Google Shape;96;p1"/>
          <p:cNvSpPr/>
          <p:nvPr/>
        </p:nvSpPr>
        <p:spPr>
          <a:xfrm>
            <a:off x="10220155" y="1866900"/>
            <a:ext cx="4903774" cy="6591259"/>
          </a:xfrm>
          <a:custGeom>
            <a:rect b="b" l="l" r="r" t="t"/>
            <a:pathLst>
              <a:path extrusionOk="0" h="6591259" w="4903774">
                <a:moveTo>
                  <a:pt x="0" y="0"/>
                </a:moveTo>
                <a:lnTo>
                  <a:pt x="4903774" y="0"/>
                </a:lnTo>
                <a:lnTo>
                  <a:pt x="4903774" y="6591259"/>
                </a:lnTo>
                <a:lnTo>
                  <a:pt x="0" y="6591259"/>
                </a:lnTo>
                <a:lnTo>
                  <a:pt x="0" y="0"/>
                </a:lnTo>
                <a:close/>
              </a:path>
            </a:pathLst>
          </a:custGeom>
          <a:blipFill rotWithShape="1">
            <a:blip r:embed="rId5">
              <a:alphaModFix/>
            </a:blip>
            <a:stretch>
              <a:fillRect b="-343" l="0" r="0" t="-344"/>
            </a:stretch>
          </a:blipFill>
          <a:ln>
            <a:noFill/>
          </a:ln>
        </p:spPr>
      </p:sp>
      <p:sp>
        <p:nvSpPr>
          <p:cNvPr id="97" name="Google Shape;97;p1"/>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6">
              <a:alphaModFix/>
            </a:blip>
            <a:stretch>
              <a:fillRect b="0" l="0" r="0" t="0"/>
            </a:stretch>
          </a:blipFill>
          <a:ln>
            <a:noFill/>
          </a:ln>
        </p:spPr>
      </p:sp>
      <p:sp>
        <p:nvSpPr>
          <p:cNvPr id="98" name="Google Shape;98;p1"/>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7">
              <a:alphaModFix/>
            </a:blip>
            <a:stretch>
              <a:fillRect b="0" l="0" r="0" t="0"/>
            </a:stretch>
          </a:blipFill>
          <a:ln>
            <a:noFill/>
          </a:ln>
        </p:spPr>
      </p:sp>
      <p:sp>
        <p:nvSpPr>
          <p:cNvPr id="99" name="Google Shape;99;p1"/>
          <p:cNvSpPr txBox="1"/>
          <p:nvPr/>
        </p:nvSpPr>
        <p:spPr>
          <a:xfrm>
            <a:off x="2492626" y="3940585"/>
            <a:ext cx="6747252" cy="1919311"/>
          </a:xfrm>
          <a:prstGeom prst="rect">
            <a:avLst/>
          </a:prstGeom>
          <a:noFill/>
          <a:ln>
            <a:noFill/>
          </a:ln>
        </p:spPr>
        <p:txBody>
          <a:bodyPr anchorCtr="0" anchor="t" bIns="0" lIns="0" spcFirstLastPara="1" rIns="0" wrap="square" tIns="0">
            <a:spAutoFit/>
          </a:bodyPr>
          <a:lstStyle/>
          <a:p>
            <a:pPr indent="0" lvl="0" marL="0" marR="0" rtl="0" algn="l">
              <a:lnSpc>
                <a:spcPct val="106944"/>
              </a:lnSpc>
              <a:spcBef>
                <a:spcPts val="0"/>
              </a:spcBef>
              <a:spcAft>
                <a:spcPts val="0"/>
              </a:spcAft>
              <a:buNone/>
            </a:pPr>
            <a:r>
              <a:rPr b="1" i="0" lang="en-US" sz="7200" u="none" cap="none" strike="noStrike">
                <a:solidFill>
                  <a:srgbClr val="FFFFFF"/>
                </a:solidFill>
                <a:latin typeface="Arial"/>
                <a:ea typeface="Arial"/>
                <a:cs typeface="Arial"/>
                <a:sym typeface="Arial"/>
              </a:rPr>
              <a:t>The TYPHOON Study</a:t>
            </a:r>
            <a:endParaRPr/>
          </a:p>
        </p:txBody>
      </p:sp>
      <p:sp>
        <p:nvSpPr>
          <p:cNvPr id="100" name="Google Shape;100;p1"/>
          <p:cNvSpPr txBox="1"/>
          <p:nvPr/>
        </p:nvSpPr>
        <p:spPr>
          <a:xfrm>
            <a:off x="2396748" y="6136350"/>
            <a:ext cx="6747252" cy="1267016"/>
          </a:xfrm>
          <a:prstGeom prst="rect">
            <a:avLst/>
          </a:prstGeom>
          <a:noFill/>
          <a:ln>
            <a:noFill/>
          </a:ln>
        </p:spPr>
        <p:txBody>
          <a:bodyPr anchorCtr="0" anchor="t" bIns="0" lIns="0" spcFirstLastPara="1" rIns="0" wrap="square" tIns="0">
            <a:spAutoFit/>
          </a:bodyPr>
          <a:lstStyle/>
          <a:p>
            <a:pPr indent="0" lvl="0" marL="0" marR="0" rtl="0" algn="l">
              <a:lnSpc>
                <a:spcPct val="161000"/>
              </a:lnSpc>
              <a:spcBef>
                <a:spcPts val="0"/>
              </a:spcBef>
              <a:spcAft>
                <a:spcPts val="0"/>
              </a:spcAft>
              <a:buNone/>
            </a:pPr>
            <a:r>
              <a:rPr b="1" i="0" lang="en-US" sz="2100" u="sng" cap="none" strike="noStrike">
                <a:solidFill>
                  <a:srgbClr val="FFFFFF"/>
                </a:solidFill>
                <a:latin typeface="Arial"/>
                <a:ea typeface="Arial"/>
                <a:cs typeface="Arial"/>
                <a:sym typeface="Arial"/>
              </a:rPr>
              <a:t>T</a:t>
            </a:r>
            <a:r>
              <a:rPr b="1" i="0" lang="en-US" sz="2100" u="none" cap="none" strike="noStrike">
                <a:solidFill>
                  <a:srgbClr val="FFFFFF"/>
                </a:solidFill>
                <a:latin typeface="Arial"/>
                <a:ea typeface="Arial"/>
                <a:cs typeface="Arial"/>
                <a:sym typeface="Arial"/>
              </a:rPr>
              <a:t>ONSILLECTOM</a:t>
            </a:r>
            <a:r>
              <a:rPr b="1" i="0" lang="en-US" sz="2100" u="sng" cap="none" strike="noStrike">
                <a:solidFill>
                  <a:srgbClr val="FFFFFF"/>
                </a:solidFill>
                <a:latin typeface="Arial"/>
                <a:ea typeface="Arial"/>
                <a:cs typeface="Arial"/>
                <a:sym typeface="Arial"/>
              </a:rPr>
              <a:t>Y</a:t>
            </a:r>
            <a:r>
              <a:rPr b="1" i="0" lang="en-US" sz="2100" u="none" cap="none" strike="noStrike">
                <a:solidFill>
                  <a:srgbClr val="FFFFFF"/>
                </a:solidFill>
                <a:latin typeface="Arial"/>
                <a:ea typeface="Arial"/>
                <a:cs typeface="Arial"/>
                <a:sym typeface="Arial"/>
              </a:rPr>
              <a:t> </a:t>
            </a:r>
            <a:r>
              <a:rPr b="1" i="0" lang="en-US" sz="2100" u="sng" cap="none" strike="noStrike">
                <a:solidFill>
                  <a:srgbClr val="FFFFFF"/>
                </a:solidFill>
                <a:latin typeface="Arial"/>
                <a:ea typeface="Arial"/>
                <a:cs typeface="Arial"/>
                <a:sym typeface="Arial"/>
              </a:rPr>
              <a:t>P</a:t>
            </a:r>
            <a:r>
              <a:rPr b="1" i="0" lang="en-US" sz="2100" u="none" cap="none" strike="noStrike">
                <a:solidFill>
                  <a:srgbClr val="FFFFFF"/>
                </a:solidFill>
                <a:latin typeface="Arial"/>
                <a:ea typeface="Arial"/>
                <a:cs typeface="Arial"/>
                <a:sym typeface="Arial"/>
              </a:rPr>
              <a:t>OSTOPERATIVE </a:t>
            </a:r>
            <a:r>
              <a:rPr b="1" i="0" lang="en-US" sz="2100" u="sng" cap="none" strike="noStrike">
                <a:solidFill>
                  <a:srgbClr val="FFFFFF"/>
                </a:solidFill>
                <a:latin typeface="Arial"/>
                <a:ea typeface="Arial"/>
                <a:cs typeface="Arial"/>
                <a:sym typeface="Arial"/>
              </a:rPr>
              <a:t>H</a:t>
            </a:r>
            <a:r>
              <a:rPr b="1" i="0" lang="en-US" sz="2100" u="none" cap="none" strike="noStrike">
                <a:solidFill>
                  <a:srgbClr val="FFFFFF"/>
                </a:solidFill>
                <a:latin typeface="Arial"/>
                <a:ea typeface="Arial"/>
                <a:cs typeface="Arial"/>
                <a:sym typeface="Arial"/>
              </a:rPr>
              <a:t>AEMORRHAGE </a:t>
            </a:r>
            <a:r>
              <a:rPr b="1" i="0" lang="en-US" sz="2100" u="sng" cap="none" strike="noStrike">
                <a:solidFill>
                  <a:srgbClr val="FFFFFF"/>
                </a:solidFill>
                <a:latin typeface="Arial"/>
                <a:ea typeface="Arial"/>
                <a:cs typeface="Arial"/>
                <a:sym typeface="Arial"/>
              </a:rPr>
              <a:t>O</a:t>
            </a:r>
            <a:r>
              <a:rPr b="1" i="0" lang="en-US" sz="2100" u="none" cap="none" strike="noStrike">
                <a:solidFill>
                  <a:srgbClr val="FFFFFF"/>
                </a:solidFill>
                <a:latin typeface="Arial"/>
                <a:ea typeface="Arial"/>
                <a:cs typeface="Arial"/>
                <a:sym typeface="Arial"/>
              </a:rPr>
              <a:t>UTCOMES AND </a:t>
            </a:r>
            <a:r>
              <a:rPr b="1" i="0" lang="en-US" sz="2100" u="sng" cap="none" strike="noStrike">
                <a:solidFill>
                  <a:srgbClr val="FFFFFF"/>
                </a:solidFill>
                <a:latin typeface="Arial"/>
                <a:ea typeface="Arial"/>
                <a:cs typeface="Arial"/>
                <a:sym typeface="Arial"/>
              </a:rPr>
              <a:t>O</a:t>
            </a:r>
            <a:r>
              <a:rPr b="1" i="0" lang="en-US" sz="2100" u="none" cap="none" strike="noStrike">
                <a:solidFill>
                  <a:srgbClr val="FFFFFF"/>
                </a:solidFill>
                <a:latin typeface="Arial"/>
                <a:ea typeface="Arial"/>
                <a:cs typeface="Arial"/>
                <a:sym typeface="Arial"/>
              </a:rPr>
              <a:t>BSERVATIONS </a:t>
            </a:r>
            <a:r>
              <a:rPr b="1" i="0" lang="en-US" sz="2100" u="sng" cap="none" strike="noStrike">
                <a:solidFill>
                  <a:srgbClr val="FFFFFF"/>
                </a:solidFill>
                <a:latin typeface="Arial"/>
                <a:ea typeface="Arial"/>
                <a:cs typeface="Arial"/>
                <a:sym typeface="Arial"/>
              </a:rPr>
              <a:t>N</a:t>
            </a:r>
            <a:r>
              <a:rPr b="1" i="0" lang="en-US" sz="2100" u="none" cap="none" strike="noStrike">
                <a:solidFill>
                  <a:srgbClr val="FFFFFF"/>
                </a:solidFill>
                <a:latin typeface="Arial"/>
                <a:ea typeface="Arial"/>
                <a:cs typeface="Arial"/>
                <a:sym typeface="Arial"/>
              </a:rPr>
              <a:t>ATIONAL COHORT STUDY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F81BD"/>
        </a:solidFill>
      </p:bgPr>
    </p:bg>
    <p:spTree>
      <p:nvGrpSpPr>
        <p:cNvPr id="237" name="Shape 237"/>
        <p:cNvGrpSpPr/>
        <p:nvPr/>
      </p:nvGrpSpPr>
      <p:grpSpPr>
        <a:xfrm>
          <a:off x="0" y="0"/>
          <a:ext cx="0" cy="0"/>
          <a:chOff x="0" y="0"/>
          <a:chExt cx="0" cy="0"/>
        </a:xfrm>
      </p:grpSpPr>
      <p:sp>
        <p:nvSpPr>
          <p:cNvPr id="238" name="Google Shape;238;p10"/>
          <p:cNvSpPr/>
          <p:nvPr/>
        </p:nvSpPr>
        <p:spPr>
          <a:xfrm>
            <a:off x="12385176" y="2171058"/>
            <a:ext cx="3447510" cy="5944883"/>
          </a:xfrm>
          <a:custGeom>
            <a:rect b="b" l="l" r="r" t="t"/>
            <a:pathLst>
              <a:path extrusionOk="0" h="5944883" w="3447510">
                <a:moveTo>
                  <a:pt x="0" y="0"/>
                </a:moveTo>
                <a:lnTo>
                  <a:pt x="3447509" y="0"/>
                </a:lnTo>
                <a:lnTo>
                  <a:pt x="3447509" y="5944884"/>
                </a:lnTo>
                <a:lnTo>
                  <a:pt x="0" y="5944884"/>
                </a:lnTo>
                <a:lnTo>
                  <a:pt x="0" y="0"/>
                </a:lnTo>
                <a:close/>
              </a:path>
            </a:pathLst>
          </a:custGeom>
          <a:blipFill rotWithShape="1">
            <a:blip r:embed="rId3">
              <a:alphaModFix/>
            </a:blip>
            <a:stretch>
              <a:fillRect b="-75247" l="0" r="0" t="0"/>
            </a:stretch>
          </a:blipFill>
          <a:ln>
            <a:noFill/>
          </a:ln>
        </p:spPr>
      </p:sp>
      <p:grpSp>
        <p:nvGrpSpPr>
          <p:cNvPr id="239" name="Google Shape;239;p10"/>
          <p:cNvGrpSpPr/>
          <p:nvPr/>
        </p:nvGrpSpPr>
        <p:grpSpPr>
          <a:xfrm>
            <a:off x="10262157" y="1564754"/>
            <a:ext cx="7693546" cy="7693546"/>
            <a:chOff x="0" y="0"/>
            <a:chExt cx="10258062" cy="10258062"/>
          </a:xfrm>
        </p:grpSpPr>
        <p:sp>
          <p:nvSpPr>
            <p:cNvPr id="240" name="Google Shape;240;p10"/>
            <p:cNvSpPr/>
            <p:nvPr/>
          </p:nvSpPr>
          <p:spPr>
            <a:xfrm>
              <a:off x="0" y="0"/>
              <a:ext cx="10258062" cy="10258062"/>
            </a:xfrm>
            <a:custGeom>
              <a:rect b="b" l="l" r="r" t="t"/>
              <a:pathLst>
                <a:path extrusionOk="0"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FFFFFF">
                <a:alpha val="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0"/>
            <p:cNvSpPr/>
            <p:nvPr/>
          </p:nvSpPr>
          <p:spPr>
            <a:xfrm>
              <a:off x="940003" y="940003"/>
              <a:ext cx="8378056" cy="8378056"/>
            </a:xfrm>
            <a:custGeom>
              <a:rect b="b" l="l" r="r" t="t"/>
              <a:pathLst>
                <a:path extrusionOk="0" h="6350000" w="6350000">
                  <a:moveTo>
                    <a:pt x="3175000" y="0"/>
                  </a:moveTo>
                  <a:cubicBezTo>
                    <a:pt x="1421496" y="0"/>
                    <a:pt x="0" y="1421496"/>
                    <a:pt x="0" y="3175000"/>
                  </a:cubicBezTo>
                  <a:cubicBezTo>
                    <a:pt x="0" y="4928504"/>
                    <a:pt x="1421496" y="6350000"/>
                    <a:pt x="3175000" y="6350000"/>
                  </a:cubicBezTo>
                  <a:cubicBezTo>
                    <a:pt x="4928504" y="6350000"/>
                    <a:pt x="6350000" y="4928504"/>
                    <a:pt x="6350000" y="3175000"/>
                  </a:cubicBezTo>
                  <a:cubicBezTo>
                    <a:pt x="6350000" y="1421496"/>
                    <a:pt x="4928504" y="0"/>
                    <a:pt x="3175000" y="0"/>
                  </a:cubicBezTo>
                  <a:close/>
                </a:path>
              </a:pathLst>
            </a:custGeom>
            <a:solidFill>
              <a:srgbClr val="FFFFFF">
                <a:alpha val="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2" name="Google Shape;242;p10"/>
          <p:cNvSpPr txBox="1"/>
          <p:nvPr/>
        </p:nvSpPr>
        <p:spPr>
          <a:xfrm>
            <a:off x="1867461" y="2271853"/>
            <a:ext cx="7331183" cy="974268"/>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i="0" lang="en-US" sz="6400" u="none" cap="none" strike="noStrike">
                <a:solidFill>
                  <a:srgbClr val="FFFFFF"/>
                </a:solidFill>
                <a:latin typeface="Arial"/>
                <a:ea typeface="Arial"/>
                <a:cs typeface="Arial"/>
                <a:sym typeface="Arial"/>
              </a:rPr>
              <a:t>Eligibility criteria</a:t>
            </a:r>
            <a:endParaRPr/>
          </a:p>
        </p:txBody>
      </p:sp>
      <p:grpSp>
        <p:nvGrpSpPr>
          <p:cNvPr id="243" name="Google Shape;243;p10"/>
          <p:cNvGrpSpPr/>
          <p:nvPr/>
        </p:nvGrpSpPr>
        <p:grpSpPr>
          <a:xfrm>
            <a:off x="1530136" y="4723126"/>
            <a:ext cx="4829414" cy="2314677"/>
            <a:chOff x="0" y="0"/>
            <a:chExt cx="6439218" cy="3086236"/>
          </a:xfrm>
        </p:grpSpPr>
        <p:sp>
          <p:nvSpPr>
            <p:cNvPr id="244" name="Google Shape;244;p10"/>
            <p:cNvSpPr/>
            <p:nvPr/>
          </p:nvSpPr>
          <p:spPr>
            <a:xfrm>
              <a:off x="0" y="0"/>
              <a:ext cx="6439218" cy="3086236"/>
            </a:xfrm>
            <a:custGeom>
              <a:rect b="b" l="l" r="r" t="t"/>
              <a:pathLst>
                <a:path extrusionOk="0" h="782989" w="1633653">
                  <a:moveTo>
                    <a:pt x="1509192" y="782988"/>
                  </a:moveTo>
                  <a:lnTo>
                    <a:pt x="124460" y="782988"/>
                  </a:lnTo>
                  <a:cubicBezTo>
                    <a:pt x="55880" y="782988"/>
                    <a:pt x="0" y="727108"/>
                    <a:pt x="0" y="658528"/>
                  </a:cubicBezTo>
                  <a:lnTo>
                    <a:pt x="0" y="124460"/>
                  </a:lnTo>
                  <a:cubicBezTo>
                    <a:pt x="0" y="55880"/>
                    <a:pt x="55880" y="0"/>
                    <a:pt x="124460" y="0"/>
                  </a:cubicBezTo>
                  <a:lnTo>
                    <a:pt x="1509193" y="0"/>
                  </a:lnTo>
                  <a:cubicBezTo>
                    <a:pt x="1577772" y="0"/>
                    <a:pt x="1633653" y="55880"/>
                    <a:pt x="1633653" y="124460"/>
                  </a:cubicBezTo>
                  <a:lnTo>
                    <a:pt x="1633653" y="658529"/>
                  </a:lnTo>
                  <a:cubicBezTo>
                    <a:pt x="1633653" y="727108"/>
                    <a:pt x="1577772" y="782989"/>
                    <a:pt x="1509193" y="782989"/>
                  </a:cubicBezTo>
                  <a:close/>
                </a:path>
              </a:pathLst>
            </a:custGeom>
            <a:solidFill>
              <a:srgbClr val="09427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0"/>
            <p:cNvSpPr/>
            <p:nvPr/>
          </p:nvSpPr>
          <p:spPr>
            <a:xfrm>
              <a:off x="0" y="0"/>
              <a:ext cx="6439218" cy="3086236"/>
            </a:xfrm>
            <a:custGeom>
              <a:rect b="b" l="l" r="r" t="t"/>
              <a:pathLst>
                <a:path extrusionOk="0" h="782989" w="1633653">
                  <a:moveTo>
                    <a:pt x="1509192" y="782988"/>
                  </a:moveTo>
                  <a:lnTo>
                    <a:pt x="124460" y="782988"/>
                  </a:lnTo>
                  <a:cubicBezTo>
                    <a:pt x="55880" y="782988"/>
                    <a:pt x="0" y="727108"/>
                    <a:pt x="0" y="658528"/>
                  </a:cubicBezTo>
                  <a:lnTo>
                    <a:pt x="0" y="124460"/>
                  </a:lnTo>
                  <a:cubicBezTo>
                    <a:pt x="0" y="55880"/>
                    <a:pt x="55880" y="0"/>
                    <a:pt x="124460" y="0"/>
                  </a:cubicBezTo>
                  <a:lnTo>
                    <a:pt x="1509193" y="0"/>
                  </a:lnTo>
                  <a:cubicBezTo>
                    <a:pt x="1577772" y="0"/>
                    <a:pt x="1633653" y="55880"/>
                    <a:pt x="1633653" y="124460"/>
                  </a:cubicBezTo>
                  <a:lnTo>
                    <a:pt x="1633653" y="658529"/>
                  </a:lnTo>
                  <a:cubicBezTo>
                    <a:pt x="1633653" y="727108"/>
                    <a:pt x="1577772" y="782989"/>
                    <a:pt x="1509193" y="782989"/>
                  </a:cubicBezTo>
                  <a:close/>
                </a:path>
              </a:pathLst>
            </a:custGeom>
            <a:solidFill>
              <a:srgbClr val="A7BC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0"/>
            <p:cNvSpPr txBox="1"/>
            <p:nvPr/>
          </p:nvSpPr>
          <p:spPr>
            <a:xfrm>
              <a:off x="683704" y="659453"/>
              <a:ext cx="5211622" cy="46863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2100" u="none" cap="none" strike="noStrike">
                  <a:solidFill>
                    <a:srgbClr val="F5F5EF"/>
                  </a:solidFill>
                  <a:latin typeface="Arial"/>
                  <a:ea typeface="Arial"/>
                  <a:cs typeface="Arial"/>
                  <a:sym typeface="Arial"/>
                </a:rPr>
                <a:t>Study setting</a:t>
              </a:r>
              <a:endParaRPr/>
            </a:p>
          </p:txBody>
        </p:sp>
        <p:sp>
          <p:nvSpPr>
            <p:cNvPr id="247" name="Google Shape;247;p10"/>
            <p:cNvSpPr txBox="1"/>
            <p:nvPr/>
          </p:nvSpPr>
          <p:spPr>
            <a:xfrm>
              <a:off x="683704" y="1610287"/>
              <a:ext cx="5211622" cy="39624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800" u="none" cap="none" strike="noStrike">
                  <a:solidFill>
                    <a:srgbClr val="F5F5EF"/>
                  </a:solidFill>
                  <a:latin typeface="Arial"/>
                  <a:ea typeface="Arial"/>
                  <a:cs typeface="Arial"/>
                  <a:sym typeface="Arial"/>
                </a:rPr>
                <a:t>Al</a:t>
              </a:r>
              <a:endParaRPr/>
            </a:p>
          </p:txBody>
        </p:sp>
        <p:sp>
          <p:nvSpPr>
            <p:cNvPr id="248" name="Google Shape;248;p10"/>
            <p:cNvSpPr txBox="1"/>
            <p:nvPr/>
          </p:nvSpPr>
          <p:spPr>
            <a:xfrm>
              <a:off x="683704" y="1610287"/>
              <a:ext cx="5211622" cy="81534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800" u="none" cap="none" strike="noStrike">
                  <a:solidFill>
                    <a:srgbClr val="F5F5EF"/>
                  </a:solidFill>
                  <a:latin typeface="Arial"/>
                  <a:ea typeface="Arial"/>
                  <a:cs typeface="Arial"/>
                  <a:sym typeface="Arial"/>
                </a:rPr>
                <a:t>All UK hospitals performing tonsillectomy procedures</a:t>
              </a:r>
              <a:endParaRPr/>
            </a:p>
          </p:txBody>
        </p:sp>
      </p:grpSp>
      <p:grpSp>
        <p:nvGrpSpPr>
          <p:cNvPr id="249" name="Google Shape;249;p10"/>
          <p:cNvGrpSpPr/>
          <p:nvPr/>
        </p:nvGrpSpPr>
        <p:grpSpPr>
          <a:xfrm>
            <a:off x="6838581" y="4723126"/>
            <a:ext cx="4720127" cy="2876718"/>
            <a:chOff x="0" y="0"/>
            <a:chExt cx="6293503" cy="3835624"/>
          </a:xfrm>
        </p:grpSpPr>
        <p:sp>
          <p:nvSpPr>
            <p:cNvPr id="250" name="Google Shape;250;p10"/>
            <p:cNvSpPr/>
            <p:nvPr/>
          </p:nvSpPr>
          <p:spPr>
            <a:xfrm>
              <a:off x="0" y="0"/>
              <a:ext cx="6293503" cy="3835624"/>
            </a:xfrm>
            <a:custGeom>
              <a:rect b="b" l="l" r="r" t="t"/>
              <a:pathLst>
                <a:path extrusionOk="0" h="995643" w="1633653">
                  <a:moveTo>
                    <a:pt x="1509192" y="995643"/>
                  </a:moveTo>
                  <a:lnTo>
                    <a:pt x="124460" y="995643"/>
                  </a:lnTo>
                  <a:cubicBezTo>
                    <a:pt x="55880" y="995643"/>
                    <a:pt x="0" y="939763"/>
                    <a:pt x="0" y="871183"/>
                  </a:cubicBezTo>
                  <a:lnTo>
                    <a:pt x="0" y="124460"/>
                  </a:lnTo>
                  <a:cubicBezTo>
                    <a:pt x="0" y="55880"/>
                    <a:pt x="55880" y="0"/>
                    <a:pt x="124460" y="0"/>
                  </a:cubicBezTo>
                  <a:lnTo>
                    <a:pt x="1509193" y="0"/>
                  </a:lnTo>
                  <a:cubicBezTo>
                    <a:pt x="1577772" y="0"/>
                    <a:pt x="1633653" y="55880"/>
                    <a:pt x="1633653" y="124460"/>
                  </a:cubicBezTo>
                  <a:lnTo>
                    <a:pt x="1633653" y="871183"/>
                  </a:lnTo>
                  <a:cubicBezTo>
                    <a:pt x="1633653" y="939763"/>
                    <a:pt x="1577772" y="995643"/>
                    <a:pt x="1509193" y="995643"/>
                  </a:cubicBezTo>
                  <a:close/>
                </a:path>
              </a:pathLst>
            </a:custGeom>
            <a:solidFill>
              <a:srgbClr val="09427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0"/>
            <p:cNvSpPr txBox="1"/>
            <p:nvPr/>
          </p:nvSpPr>
          <p:spPr>
            <a:xfrm>
              <a:off x="668232" y="643668"/>
              <a:ext cx="3494656" cy="458887"/>
            </a:xfrm>
            <a:prstGeom prst="rect">
              <a:avLst/>
            </a:prstGeom>
            <a:noFill/>
            <a:ln>
              <a:noFill/>
            </a:ln>
          </p:spPr>
          <p:txBody>
            <a:bodyPr anchorCtr="0" anchor="t" bIns="0" lIns="0" spcFirstLastPara="1" rIns="0" wrap="square" tIns="0">
              <a:spAutoFit/>
            </a:bodyPr>
            <a:lstStyle/>
            <a:p>
              <a:pPr indent="0" lvl="0" marL="0" marR="0" rtl="0" algn="l">
                <a:lnSpc>
                  <a:spcPct val="140009"/>
                </a:lnSpc>
                <a:spcBef>
                  <a:spcPts val="0"/>
                </a:spcBef>
                <a:spcAft>
                  <a:spcPts val="0"/>
                </a:spcAft>
                <a:buNone/>
              </a:pPr>
              <a:r>
                <a:rPr b="1" i="0" lang="en-US" sz="2052" u="none" cap="none" strike="noStrike">
                  <a:solidFill>
                    <a:srgbClr val="F5F5EF"/>
                  </a:solidFill>
                  <a:latin typeface="Arial"/>
                  <a:ea typeface="Arial"/>
                  <a:cs typeface="Arial"/>
                  <a:sym typeface="Arial"/>
                </a:rPr>
                <a:t>Inclusion criteria</a:t>
              </a:r>
              <a:endParaRPr/>
            </a:p>
          </p:txBody>
        </p:sp>
        <p:sp>
          <p:nvSpPr>
            <p:cNvPr id="252" name="Google Shape;252;p10"/>
            <p:cNvSpPr txBox="1"/>
            <p:nvPr/>
          </p:nvSpPr>
          <p:spPr>
            <a:xfrm>
              <a:off x="668232" y="1582510"/>
              <a:ext cx="5093686" cy="1607459"/>
            </a:xfrm>
            <a:prstGeom prst="rect">
              <a:avLst/>
            </a:prstGeom>
            <a:noFill/>
            <a:ln>
              <a:noFill/>
            </a:ln>
          </p:spPr>
          <p:txBody>
            <a:bodyPr anchorCtr="0" anchor="t" bIns="0" lIns="0" spcFirstLastPara="1" rIns="0" wrap="square" tIns="0">
              <a:spAutoFit/>
            </a:bodyPr>
            <a:lstStyle/>
            <a:p>
              <a:pPr indent="0" lvl="0" marL="0" marR="0" rtl="0" algn="l">
                <a:lnSpc>
                  <a:spcPct val="139965"/>
                </a:lnSpc>
                <a:spcBef>
                  <a:spcPts val="0"/>
                </a:spcBef>
                <a:spcAft>
                  <a:spcPts val="0"/>
                </a:spcAft>
                <a:buNone/>
              </a:pPr>
              <a:r>
                <a:rPr b="0" i="0" lang="en-US" sz="1759" u="none" cap="none" strike="noStrike">
                  <a:solidFill>
                    <a:srgbClr val="F5F5EF"/>
                  </a:solidFill>
                  <a:latin typeface="Arial"/>
                  <a:ea typeface="Arial"/>
                  <a:cs typeface="Arial"/>
                  <a:sym typeface="Arial"/>
                </a:rPr>
                <a:t>All consecutive adult patients undergoing bilateral tonsillectomy between 3rd of March 2025 – 21st March 2025</a:t>
              </a:r>
              <a:endParaRPr/>
            </a:p>
          </p:txBody>
        </p:sp>
      </p:grpSp>
      <p:grpSp>
        <p:nvGrpSpPr>
          <p:cNvPr id="253" name="Google Shape;253;p10"/>
          <p:cNvGrpSpPr/>
          <p:nvPr/>
        </p:nvGrpSpPr>
        <p:grpSpPr>
          <a:xfrm>
            <a:off x="11928453" y="4723126"/>
            <a:ext cx="4829414" cy="4514949"/>
            <a:chOff x="0" y="0"/>
            <a:chExt cx="6439218" cy="6019932"/>
          </a:xfrm>
        </p:grpSpPr>
        <p:sp>
          <p:nvSpPr>
            <p:cNvPr id="254" name="Google Shape;254;p10"/>
            <p:cNvSpPr/>
            <p:nvPr/>
          </p:nvSpPr>
          <p:spPr>
            <a:xfrm>
              <a:off x="0" y="0"/>
              <a:ext cx="6439218" cy="6019932"/>
            </a:xfrm>
            <a:custGeom>
              <a:rect b="b" l="l" r="r" t="t"/>
              <a:pathLst>
                <a:path extrusionOk="0" h="1527279" w="1633653">
                  <a:moveTo>
                    <a:pt x="1509192" y="1527279"/>
                  </a:moveTo>
                  <a:lnTo>
                    <a:pt x="124460" y="1527279"/>
                  </a:lnTo>
                  <a:cubicBezTo>
                    <a:pt x="55880" y="1527279"/>
                    <a:pt x="0" y="1471399"/>
                    <a:pt x="0" y="1402819"/>
                  </a:cubicBezTo>
                  <a:lnTo>
                    <a:pt x="0" y="124460"/>
                  </a:lnTo>
                  <a:cubicBezTo>
                    <a:pt x="0" y="55880"/>
                    <a:pt x="55880" y="0"/>
                    <a:pt x="124460" y="0"/>
                  </a:cubicBezTo>
                  <a:lnTo>
                    <a:pt x="1509193" y="0"/>
                  </a:lnTo>
                  <a:cubicBezTo>
                    <a:pt x="1577772" y="0"/>
                    <a:pt x="1633653" y="55880"/>
                    <a:pt x="1633653" y="124460"/>
                  </a:cubicBezTo>
                  <a:lnTo>
                    <a:pt x="1633653" y="1402819"/>
                  </a:lnTo>
                  <a:cubicBezTo>
                    <a:pt x="1633653" y="1471399"/>
                    <a:pt x="1577772" y="1527279"/>
                    <a:pt x="1509193" y="1527279"/>
                  </a:cubicBezTo>
                  <a:close/>
                </a:path>
              </a:pathLst>
            </a:custGeom>
            <a:solidFill>
              <a:srgbClr val="09427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10"/>
            <p:cNvSpPr txBox="1"/>
            <p:nvPr/>
          </p:nvSpPr>
          <p:spPr>
            <a:xfrm>
              <a:off x="683704" y="659453"/>
              <a:ext cx="3575569" cy="46863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2100" u="none" cap="none" strike="noStrike">
                  <a:solidFill>
                    <a:srgbClr val="F5F5EF"/>
                  </a:solidFill>
                  <a:latin typeface="Arial"/>
                  <a:ea typeface="Arial"/>
                  <a:cs typeface="Arial"/>
                  <a:sym typeface="Arial"/>
                </a:rPr>
                <a:t>Exclusion criteria</a:t>
              </a:r>
              <a:endParaRPr/>
            </a:p>
          </p:txBody>
        </p:sp>
        <p:sp>
          <p:nvSpPr>
            <p:cNvPr id="256" name="Google Shape;256;p10"/>
            <p:cNvSpPr txBox="1"/>
            <p:nvPr/>
          </p:nvSpPr>
          <p:spPr>
            <a:xfrm>
              <a:off x="683704" y="1610287"/>
              <a:ext cx="5211622" cy="3749040"/>
            </a:xfrm>
            <a:prstGeom prst="rect">
              <a:avLst/>
            </a:prstGeom>
            <a:noFill/>
            <a:ln>
              <a:noFill/>
            </a:ln>
          </p:spPr>
          <p:txBody>
            <a:bodyPr anchorCtr="0" anchor="t" bIns="0" lIns="0" spcFirstLastPara="1" rIns="0" wrap="square" tIns="0">
              <a:spAutoFit/>
            </a:bodyPr>
            <a:lstStyle/>
            <a:p>
              <a:pPr indent="-194310" lvl="1" marL="388620" marR="0" rtl="0" algn="l">
                <a:lnSpc>
                  <a:spcPct val="140000"/>
                </a:lnSpc>
                <a:spcBef>
                  <a:spcPts val="0"/>
                </a:spcBef>
                <a:spcAft>
                  <a:spcPts val="0"/>
                </a:spcAft>
                <a:buClr>
                  <a:srgbClr val="F5F5EF"/>
                </a:buClr>
                <a:buSzPts val="1800"/>
                <a:buFont typeface="Arial"/>
                <a:buChar char="•"/>
              </a:pPr>
              <a:r>
                <a:rPr b="0" i="0" lang="en-US" sz="1800" u="none" cap="none" strike="noStrike">
                  <a:solidFill>
                    <a:srgbClr val="F5F5EF"/>
                  </a:solidFill>
                  <a:latin typeface="Arial"/>
                  <a:ea typeface="Arial"/>
                  <a:cs typeface="Arial"/>
                  <a:sym typeface="Arial"/>
                </a:rPr>
                <a:t>Tonsillar biopsy </a:t>
              </a:r>
              <a:endParaRPr/>
            </a:p>
            <a:p>
              <a:pPr indent="-194310" lvl="1" marL="388620" marR="0" rtl="0" algn="l">
                <a:lnSpc>
                  <a:spcPct val="140000"/>
                </a:lnSpc>
                <a:spcBef>
                  <a:spcPts val="0"/>
                </a:spcBef>
                <a:spcAft>
                  <a:spcPts val="0"/>
                </a:spcAft>
                <a:buClr>
                  <a:srgbClr val="F5F5EF"/>
                </a:buClr>
                <a:buSzPts val="1800"/>
                <a:buFont typeface="Arial"/>
                <a:buChar char="•"/>
              </a:pPr>
              <a:r>
                <a:rPr b="0" i="0" lang="en-US" sz="1800" u="none" cap="none" strike="noStrike">
                  <a:solidFill>
                    <a:srgbClr val="F5F5EF"/>
                  </a:solidFill>
                  <a:latin typeface="Arial"/>
                  <a:ea typeface="Arial"/>
                  <a:cs typeface="Arial"/>
                  <a:sym typeface="Arial"/>
                </a:rPr>
                <a:t>Tonsillectomy for known or suspected cancer</a:t>
              </a:r>
              <a:endParaRPr/>
            </a:p>
            <a:p>
              <a:pPr indent="-194310" lvl="1" marL="388620" marR="0" rtl="0" algn="l">
                <a:lnSpc>
                  <a:spcPct val="140000"/>
                </a:lnSpc>
                <a:spcBef>
                  <a:spcPts val="0"/>
                </a:spcBef>
                <a:spcAft>
                  <a:spcPts val="0"/>
                </a:spcAft>
                <a:buClr>
                  <a:srgbClr val="F5F5EF"/>
                </a:buClr>
                <a:buSzPts val="1800"/>
                <a:buFont typeface="Arial"/>
                <a:buChar char="•"/>
              </a:pPr>
              <a:r>
                <a:rPr b="0" i="0" lang="en-US" sz="1800" u="none" cap="none" strike="noStrike">
                  <a:solidFill>
                    <a:srgbClr val="F5F5EF"/>
                  </a:solidFill>
                  <a:latin typeface="Arial"/>
                  <a:ea typeface="Arial"/>
                  <a:cs typeface="Arial"/>
                  <a:sym typeface="Arial"/>
                </a:rPr>
                <a:t>Tonsillectomy performed with palatal surgery </a:t>
              </a:r>
              <a:endParaRPr/>
            </a:p>
            <a:p>
              <a:pPr indent="-194310" lvl="1" marL="388620" marR="0" rtl="0" algn="l">
                <a:lnSpc>
                  <a:spcPct val="140000"/>
                </a:lnSpc>
                <a:spcBef>
                  <a:spcPts val="0"/>
                </a:spcBef>
                <a:spcAft>
                  <a:spcPts val="0"/>
                </a:spcAft>
                <a:buClr>
                  <a:srgbClr val="F5F5EF"/>
                </a:buClr>
                <a:buSzPts val="1800"/>
                <a:buFont typeface="Arial"/>
                <a:buChar char="•"/>
              </a:pPr>
              <a:r>
                <a:rPr b="0" i="0" lang="en-US" sz="1800" u="none" cap="none" strike="noStrike">
                  <a:solidFill>
                    <a:srgbClr val="F5F5EF"/>
                  </a:solidFill>
                  <a:latin typeface="Arial"/>
                  <a:ea typeface="Arial"/>
                  <a:cs typeface="Arial"/>
                  <a:sym typeface="Arial"/>
                </a:rPr>
                <a:t>Any second or revision tonsil operation (revision or remnant tonsillectomy)</a:t>
              </a:r>
              <a:endParaRPr/>
            </a:p>
            <a:p>
              <a:pPr indent="0" lvl="0" marL="0" marR="0" rtl="0" algn="l">
                <a:lnSpc>
                  <a:spcPct val="140000"/>
                </a:lnSpc>
                <a:spcBef>
                  <a:spcPts val="0"/>
                </a:spcBef>
                <a:spcAft>
                  <a:spcPts val="0"/>
                </a:spcAft>
                <a:buNone/>
              </a:pPr>
              <a:r>
                <a:t/>
              </a:r>
              <a:endParaRPr b="0" i="0" sz="1800" u="none" cap="none" strike="noStrike">
                <a:solidFill>
                  <a:srgbClr val="F5F5EF"/>
                </a:solidFill>
                <a:latin typeface="Arial"/>
                <a:ea typeface="Arial"/>
                <a:cs typeface="Arial"/>
                <a:sym typeface="Arial"/>
              </a:endParaRPr>
            </a:p>
          </p:txBody>
        </p:sp>
      </p:grpSp>
      <p:sp>
        <p:nvSpPr>
          <p:cNvPr id="257" name="Google Shape;257;p10"/>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4">
              <a:alphaModFix/>
            </a:blip>
            <a:stretch>
              <a:fillRect b="0" l="0" r="0" t="0"/>
            </a:stretch>
          </a:blipFill>
          <a:ln>
            <a:noFill/>
          </a:ln>
        </p:spPr>
      </p:sp>
      <p:sp>
        <p:nvSpPr>
          <p:cNvPr id="258" name="Google Shape;258;p10"/>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5">
              <a:alphaModFix/>
            </a:blip>
            <a:stretch>
              <a:fillRect b="0" l="0" r="0" t="0"/>
            </a:stretch>
          </a:blipFill>
          <a:ln>
            <a:noFill/>
          </a:ln>
        </p:spPr>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11"/>
          <p:cNvSpPr/>
          <p:nvPr/>
        </p:nvSpPr>
        <p:spPr>
          <a:xfrm>
            <a:off x="1741854" y="3088822"/>
            <a:ext cx="2386499" cy="2951271"/>
          </a:xfrm>
          <a:custGeom>
            <a:rect b="b" l="l" r="r" t="t"/>
            <a:pathLst>
              <a:path extrusionOk="0" h="2951271" w="2386499">
                <a:moveTo>
                  <a:pt x="0" y="0"/>
                </a:moveTo>
                <a:lnTo>
                  <a:pt x="2386499" y="0"/>
                </a:lnTo>
                <a:lnTo>
                  <a:pt x="2386499" y="2951271"/>
                </a:lnTo>
                <a:lnTo>
                  <a:pt x="0" y="2951271"/>
                </a:lnTo>
                <a:lnTo>
                  <a:pt x="0" y="0"/>
                </a:lnTo>
                <a:close/>
              </a:path>
            </a:pathLst>
          </a:custGeom>
          <a:blipFill rotWithShape="1">
            <a:blip r:embed="rId3">
              <a:alphaModFix/>
            </a:blip>
            <a:stretch>
              <a:fillRect b="-125402" l="0" r="0" t="0"/>
            </a:stretch>
          </a:blipFill>
          <a:ln>
            <a:noFill/>
          </a:ln>
        </p:spPr>
      </p:sp>
      <p:sp>
        <p:nvSpPr>
          <p:cNvPr id="268" name="Google Shape;268;p11"/>
          <p:cNvSpPr/>
          <p:nvPr/>
        </p:nvSpPr>
        <p:spPr>
          <a:xfrm>
            <a:off x="-4014054" y="2982793"/>
            <a:ext cx="8142407" cy="8142407"/>
          </a:xfrm>
          <a:custGeom>
            <a:rect b="b" l="l" r="r" t="t"/>
            <a:pathLst>
              <a:path extrusionOk="0" h="8142407" w="8142407">
                <a:moveTo>
                  <a:pt x="0" y="0"/>
                </a:moveTo>
                <a:lnTo>
                  <a:pt x="8142407" y="0"/>
                </a:lnTo>
                <a:lnTo>
                  <a:pt x="8142407" y="8142407"/>
                </a:lnTo>
                <a:lnTo>
                  <a:pt x="0" y="8142407"/>
                </a:lnTo>
                <a:lnTo>
                  <a:pt x="0" y="0"/>
                </a:lnTo>
                <a:close/>
              </a:path>
            </a:pathLst>
          </a:custGeom>
          <a:blipFill rotWithShape="1">
            <a:blip r:embed="rId4">
              <a:alphaModFix/>
            </a:blip>
            <a:stretch>
              <a:fillRect b="0" l="0" r="0" t="0"/>
            </a:stretch>
          </a:blipFill>
          <a:ln>
            <a:noFill/>
          </a:ln>
        </p:spPr>
      </p:sp>
      <p:sp>
        <p:nvSpPr>
          <p:cNvPr id="269" name="Google Shape;269;p11"/>
          <p:cNvSpPr/>
          <p:nvPr/>
        </p:nvSpPr>
        <p:spPr>
          <a:xfrm>
            <a:off x="13584159" y="3216318"/>
            <a:ext cx="2650819" cy="2823775"/>
          </a:xfrm>
          <a:custGeom>
            <a:rect b="b" l="l" r="r" t="t"/>
            <a:pathLst>
              <a:path extrusionOk="0" h="2823775" w="2650819">
                <a:moveTo>
                  <a:pt x="0" y="0"/>
                </a:moveTo>
                <a:lnTo>
                  <a:pt x="2650820" y="0"/>
                </a:lnTo>
                <a:lnTo>
                  <a:pt x="2650820" y="2823775"/>
                </a:lnTo>
                <a:lnTo>
                  <a:pt x="0" y="2823775"/>
                </a:lnTo>
                <a:lnTo>
                  <a:pt x="0" y="0"/>
                </a:lnTo>
                <a:close/>
              </a:path>
            </a:pathLst>
          </a:custGeom>
          <a:blipFill rotWithShape="1">
            <a:blip r:embed="rId5">
              <a:alphaModFix/>
            </a:blip>
            <a:stretch>
              <a:fillRect b="-161" l="0" r="0" t="-162"/>
            </a:stretch>
          </a:blipFill>
          <a:ln>
            <a:noFill/>
          </a:ln>
        </p:spPr>
      </p:sp>
      <p:sp>
        <p:nvSpPr>
          <p:cNvPr id="270" name="Google Shape;270;p11"/>
          <p:cNvSpPr/>
          <p:nvPr/>
        </p:nvSpPr>
        <p:spPr>
          <a:xfrm>
            <a:off x="14636726" y="2982793"/>
            <a:ext cx="8142407" cy="8142407"/>
          </a:xfrm>
          <a:custGeom>
            <a:rect b="b" l="l" r="r" t="t"/>
            <a:pathLst>
              <a:path extrusionOk="0" h="8142407" w="8142407">
                <a:moveTo>
                  <a:pt x="0" y="0"/>
                </a:moveTo>
                <a:lnTo>
                  <a:pt x="8142407" y="0"/>
                </a:lnTo>
                <a:lnTo>
                  <a:pt x="8142407" y="8142407"/>
                </a:lnTo>
                <a:lnTo>
                  <a:pt x="0" y="8142407"/>
                </a:lnTo>
                <a:lnTo>
                  <a:pt x="0" y="0"/>
                </a:lnTo>
                <a:close/>
              </a:path>
            </a:pathLst>
          </a:custGeom>
          <a:blipFill rotWithShape="1">
            <a:blip r:embed="rId4">
              <a:alphaModFix/>
            </a:blip>
            <a:stretch>
              <a:fillRect b="0" l="0" r="0" t="0"/>
            </a:stretch>
          </a:blipFill>
          <a:ln>
            <a:noFill/>
          </a:ln>
        </p:spPr>
      </p:sp>
      <p:sp>
        <p:nvSpPr>
          <p:cNvPr id="271" name="Google Shape;271;p11"/>
          <p:cNvSpPr/>
          <p:nvPr/>
        </p:nvSpPr>
        <p:spPr>
          <a:xfrm>
            <a:off x="57150" y="6488240"/>
            <a:ext cx="18288000" cy="4959429"/>
          </a:xfrm>
          <a:custGeom>
            <a:rect b="b" l="l" r="r" t="t"/>
            <a:pathLst>
              <a:path extrusionOk="0" h="4959429" w="18288000">
                <a:moveTo>
                  <a:pt x="0" y="0"/>
                </a:moveTo>
                <a:lnTo>
                  <a:pt x="18288000" y="0"/>
                </a:lnTo>
                <a:lnTo>
                  <a:pt x="18288000" y="4959429"/>
                </a:lnTo>
                <a:lnTo>
                  <a:pt x="0" y="4959429"/>
                </a:lnTo>
                <a:lnTo>
                  <a:pt x="0" y="0"/>
                </a:lnTo>
                <a:close/>
              </a:path>
            </a:pathLst>
          </a:custGeom>
          <a:blipFill rotWithShape="1">
            <a:blip r:embed="rId6">
              <a:alphaModFix/>
            </a:blip>
            <a:stretch>
              <a:fillRect b="0" l="0" r="0" t="0"/>
            </a:stretch>
          </a:blipFill>
          <a:ln>
            <a:noFill/>
          </a:ln>
        </p:spPr>
      </p:sp>
      <p:sp>
        <p:nvSpPr>
          <p:cNvPr id="272" name="Google Shape;272;p11"/>
          <p:cNvSpPr/>
          <p:nvPr/>
        </p:nvSpPr>
        <p:spPr>
          <a:xfrm>
            <a:off x="9284228" y="5541369"/>
            <a:ext cx="3315093" cy="3569828"/>
          </a:xfrm>
          <a:custGeom>
            <a:rect b="b" l="l" r="r" t="t"/>
            <a:pathLst>
              <a:path extrusionOk="0" h="3569828" w="3315093">
                <a:moveTo>
                  <a:pt x="0" y="0"/>
                </a:moveTo>
                <a:lnTo>
                  <a:pt x="3315093" y="0"/>
                </a:lnTo>
                <a:lnTo>
                  <a:pt x="3315093" y="3569828"/>
                </a:lnTo>
                <a:lnTo>
                  <a:pt x="0" y="3569828"/>
                </a:lnTo>
                <a:lnTo>
                  <a:pt x="0" y="0"/>
                </a:lnTo>
                <a:close/>
              </a:path>
            </a:pathLst>
          </a:custGeom>
          <a:blipFill rotWithShape="1">
            <a:blip r:embed="rId7">
              <a:alphaModFix/>
            </a:blip>
            <a:stretch>
              <a:fillRect b="0" l="0" r="0" t="0"/>
            </a:stretch>
          </a:blipFill>
          <a:ln>
            <a:noFill/>
          </a:ln>
        </p:spPr>
      </p:sp>
      <p:sp>
        <p:nvSpPr>
          <p:cNvPr id="273" name="Google Shape;273;p11"/>
          <p:cNvSpPr txBox="1"/>
          <p:nvPr/>
        </p:nvSpPr>
        <p:spPr>
          <a:xfrm>
            <a:off x="9523781" y="6736019"/>
            <a:ext cx="2835986" cy="187833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800" u="none" cap="none" strike="noStrike">
                <a:solidFill>
                  <a:srgbClr val="162942"/>
                </a:solidFill>
                <a:latin typeface="Arial"/>
                <a:ea typeface="Arial"/>
                <a:cs typeface="Arial"/>
                <a:sym typeface="Arial"/>
              </a:rPr>
              <a:t>Ensuring compliance with local data governance arrangements</a:t>
            </a:r>
            <a:endParaRPr/>
          </a:p>
          <a:p>
            <a:pPr indent="0" lvl="0" marL="0" marR="0" rtl="0" algn="ctr">
              <a:lnSpc>
                <a:spcPct val="140000"/>
              </a:lnSpc>
              <a:spcBef>
                <a:spcPts val="0"/>
              </a:spcBef>
              <a:spcAft>
                <a:spcPts val="0"/>
              </a:spcAft>
              <a:buNone/>
            </a:pPr>
            <a:r>
              <a:t/>
            </a:r>
            <a:endParaRPr b="0" i="0" sz="1800" u="none" cap="none" strike="noStrike">
              <a:solidFill>
                <a:srgbClr val="162942"/>
              </a:solidFill>
              <a:latin typeface="Arial"/>
              <a:ea typeface="Arial"/>
              <a:cs typeface="Arial"/>
              <a:sym typeface="Arial"/>
            </a:endParaRPr>
          </a:p>
          <a:p>
            <a:pPr indent="0" lvl="0" marL="0" marR="0" rtl="0" algn="ctr">
              <a:lnSpc>
                <a:spcPct val="140000"/>
              </a:lnSpc>
              <a:spcBef>
                <a:spcPts val="0"/>
              </a:spcBef>
              <a:spcAft>
                <a:spcPts val="0"/>
              </a:spcAft>
              <a:buNone/>
            </a:pPr>
            <a:r>
              <a:t/>
            </a:r>
            <a:endParaRPr b="0" i="0" sz="1800" u="none" cap="none" strike="noStrike">
              <a:solidFill>
                <a:srgbClr val="162942"/>
              </a:solidFill>
              <a:latin typeface="Arial"/>
              <a:ea typeface="Arial"/>
              <a:cs typeface="Arial"/>
              <a:sym typeface="Arial"/>
            </a:endParaRPr>
          </a:p>
          <a:p>
            <a:pPr indent="0" lvl="0" marL="0" marR="0" rtl="0" algn="ctr">
              <a:lnSpc>
                <a:spcPct val="140000"/>
              </a:lnSpc>
              <a:spcBef>
                <a:spcPts val="0"/>
              </a:spcBef>
              <a:spcAft>
                <a:spcPts val="0"/>
              </a:spcAft>
              <a:buNone/>
            </a:pPr>
            <a:r>
              <a:t/>
            </a:r>
            <a:endParaRPr b="0" i="0" sz="1800" u="none" cap="none" strike="noStrike">
              <a:solidFill>
                <a:srgbClr val="162942"/>
              </a:solidFill>
              <a:latin typeface="Arial"/>
              <a:ea typeface="Arial"/>
              <a:cs typeface="Arial"/>
              <a:sym typeface="Arial"/>
            </a:endParaRPr>
          </a:p>
        </p:txBody>
      </p:sp>
      <p:sp>
        <p:nvSpPr>
          <p:cNvPr id="274" name="Google Shape;274;p11"/>
          <p:cNvSpPr/>
          <p:nvPr/>
        </p:nvSpPr>
        <p:spPr>
          <a:xfrm>
            <a:off x="1470634" y="5541369"/>
            <a:ext cx="3315093" cy="3569828"/>
          </a:xfrm>
          <a:custGeom>
            <a:rect b="b" l="l" r="r" t="t"/>
            <a:pathLst>
              <a:path extrusionOk="0" h="3569828" w="3315093">
                <a:moveTo>
                  <a:pt x="0" y="0"/>
                </a:moveTo>
                <a:lnTo>
                  <a:pt x="3315093" y="0"/>
                </a:lnTo>
                <a:lnTo>
                  <a:pt x="3315093" y="3569828"/>
                </a:lnTo>
                <a:lnTo>
                  <a:pt x="0" y="3569828"/>
                </a:lnTo>
                <a:lnTo>
                  <a:pt x="0" y="0"/>
                </a:lnTo>
                <a:close/>
              </a:path>
            </a:pathLst>
          </a:custGeom>
          <a:blipFill rotWithShape="1">
            <a:blip r:embed="rId7">
              <a:alphaModFix/>
            </a:blip>
            <a:stretch>
              <a:fillRect b="0" l="0" r="0" t="0"/>
            </a:stretch>
          </a:blipFill>
          <a:ln>
            <a:noFill/>
          </a:ln>
        </p:spPr>
      </p:sp>
      <p:sp>
        <p:nvSpPr>
          <p:cNvPr id="275" name="Google Shape;275;p11"/>
          <p:cNvSpPr txBox="1"/>
          <p:nvPr/>
        </p:nvSpPr>
        <p:spPr>
          <a:xfrm>
            <a:off x="1879185" y="6450140"/>
            <a:ext cx="2497992" cy="313563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800" u="none" cap="none" strike="noStrike">
                <a:solidFill>
                  <a:srgbClr val="162942"/>
                </a:solidFill>
                <a:latin typeface="Arial"/>
                <a:ea typeface="Arial"/>
                <a:cs typeface="Arial"/>
                <a:sym typeface="Arial"/>
              </a:rPr>
              <a:t>Registration of the study with appropriate local research departments including completion of OID form</a:t>
            </a:r>
            <a:endParaRPr/>
          </a:p>
          <a:p>
            <a:pPr indent="0" lvl="0" marL="0" marR="0" rtl="0" algn="ctr">
              <a:lnSpc>
                <a:spcPct val="140000"/>
              </a:lnSpc>
              <a:spcBef>
                <a:spcPts val="0"/>
              </a:spcBef>
              <a:spcAft>
                <a:spcPts val="0"/>
              </a:spcAft>
              <a:buNone/>
            </a:pPr>
            <a:r>
              <a:t/>
            </a:r>
            <a:endParaRPr b="0" i="0" sz="1800" u="none" cap="none" strike="noStrike">
              <a:solidFill>
                <a:srgbClr val="162942"/>
              </a:solidFill>
              <a:latin typeface="Arial"/>
              <a:ea typeface="Arial"/>
              <a:cs typeface="Arial"/>
              <a:sym typeface="Arial"/>
            </a:endParaRPr>
          </a:p>
          <a:p>
            <a:pPr indent="0" lvl="0" marL="0" marR="0" rtl="0" algn="ctr">
              <a:lnSpc>
                <a:spcPct val="140000"/>
              </a:lnSpc>
              <a:spcBef>
                <a:spcPts val="0"/>
              </a:spcBef>
              <a:spcAft>
                <a:spcPts val="0"/>
              </a:spcAft>
              <a:buNone/>
            </a:pPr>
            <a:r>
              <a:t/>
            </a:r>
            <a:endParaRPr b="0" i="0" sz="1800" u="none" cap="none" strike="noStrike">
              <a:solidFill>
                <a:srgbClr val="162942"/>
              </a:solidFill>
              <a:latin typeface="Arial"/>
              <a:ea typeface="Arial"/>
              <a:cs typeface="Arial"/>
              <a:sym typeface="Arial"/>
            </a:endParaRPr>
          </a:p>
          <a:p>
            <a:pPr indent="0" lvl="0" marL="0" marR="0" rtl="0" algn="ctr">
              <a:lnSpc>
                <a:spcPct val="140000"/>
              </a:lnSpc>
              <a:spcBef>
                <a:spcPts val="0"/>
              </a:spcBef>
              <a:spcAft>
                <a:spcPts val="0"/>
              </a:spcAft>
              <a:buNone/>
            </a:pPr>
            <a:r>
              <a:t/>
            </a:r>
            <a:endParaRPr b="0" i="0" sz="1800" u="none" cap="none" strike="noStrike">
              <a:solidFill>
                <a:srgbClr val="162942"/>
              </a:solidFill>
              <a:latin typeface="Arial"/>
              <a:ea typeface="Arial"/>
              <a:cs typeface="Arial"/>
              <a:sym typeface="Arial"/>
            </a:endParaRPr>
          </a:p>
          <a:p>
            <a:pPr indent="0" lvl="0" marL="0" marR="0" rtl="0" algn="ctr">
              <a:lnSpc>
                <a:spcPct val="140000"/>
              </a:lnSpc>
              <a:spcBef>
                <a:spcPts val="0"/>
              </a:spcBef>
              <a:spcAft>
                <a:spcPts val="0"/>
              </a:spcAft>
              <a:buNone/>
            </a:pPr>
            <a:r>
              <a:t/>
            </a:r>
            <a:endParaRPr b="0" i="0" sz="1800" u="none" cap="none" strike="noStrike">
              <a:solidFill>
                <a:srgbClr val="162942"/>
              </a:solidFill>
              <a:latin typeface="Arial"/>
              <a:ea typeface="Arial"/>
              <a:cs typeface="Arial"/>
              <a:sym typeface="Arial"/>
            </a:endParaRPr>
          </a:p>
        </p:txBody>
      </p:sp>
      <p:sp>
        <p:nvSpPr>
          <p:cNvPr id="276" name="Google Shape;276;p11"/>
          <p:cNvSpPr/>
          <p:nvPr/>
        </p:nvSpPr>
        <p:spPr>
          <a:xfrm>
            <a:off x="13192179" y="5541369"/>
            <a:ext cx="3315093" cy="3569828"/>
          </a:xfrm>
          <a:custGeom>
            <a:rect b="b" l="l" r="r" t="t"/>
            <a:pathLst>
              <a:path extrusionOk="0" h="3569828" w="3315093">
                <a:moveTo>
                  <a:pt x="0" y="0"/>
                </a:moveTo>
                <a:lnTo>
                  <a:pt x="3315093" y="0"/>
                </a:lnTo>
                <a:lnTo>
                  <a:pt x="3315093" y="3569828"/>
                </a:lnTo>
                <a:lnTo>
                  <a:pt x="0" y="3569828"/>
                </a:lnTo>
                <a:lnTo>
                  <a:pt x="0" y="0"/>
                </a:lnTo>
                <a:close/>
              </a:path>
            </a:pathLst>
          </a:custGeom>
          <a:blipFill rotWithShape="1">
            <a:blip r:embed="rId8">
              <a:alphaModFix/>
            </a:blip>
            <a:stretch>
              <a:fillRect b="0" l="0" r="0" t="0"/>
            </a:stretch>
          </a:blipFill>
          <a:ln>
            <a:noFill/>
          </a:ln>
        </p:spPr>
      </p:sp>
      <p:sp>
        <p:nvSpPr>
          <p:cNvPr id="277" name="Google Shape;277;p11"/>
          <p:cNvSpPr txBox="1"/>
          <p:nvPr/>
        </p:nvSpPr>
        <p:spPr>
          <a:xfrm>
            <a:off x="13660573" y="6736019"/>
            <a:ext cx="2497992" cy="93535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800" u="none" cap="none" strike="noStrike">
                <a:solidFill>
                  <a:srgbClr val="162942"/>
                </a:solidFill>
                <a:latin typeface="Arial"/>
                <a:ea typeface="Arial"/>
                <a:cs typeface="Arial"/>
                <a:sym typeface="Arial"/>
              </a:rPr>
              <a:t>Final approval of integrity of submitted data</a:t>
            </a:r>
            <a:endParaRPr/>
          </a:p>
        </p:txBody>
      </p:sp>
      <p:sp>
        <p:nvSpPr>
          <p:cNvPr id="278" name="Google Shape;278;p11"/>
          <p:cNvSpPr/>
          <p:nvPr/>
        </p:nvSpPr>
        <p:spPr>
          <a:xfrm>
            <a:off x="5376277" y="5541369"/>
            <a:ext cx="3315093" cy="3569828"/>
          </a:xfrm>
          <a:custGeom>
            <a:rect b="b" l="l" r="r" t="t"/>
            <a:pathLst>
              <a:path extrusionOk="0" h="3569828" w="3315093">
                <a:moveTo>
                  <a:pt x="0" y="0"/>
                </a:moveTo>
                <a:lnTo>
                  <a:pt x="3315093" y="0"/>
                </a:lnTo>
                <a:lnTo>
                  <a:pt x="3315093" y="3569828"/>
                </a:lnTo>
                <a:lnTo>
                  <a:pt x="0" y="3569828"/>
                </a:lnTo>
                <a:lnTo>
                  <a:pt x="0" y="0"/>
                </a:lnTo>
                <a:close/>
              </a:path>
            </a:pathLst>
          </a:custGeom>
          <a:blipFill rotWithShape="1">
            <a:blip r:embed="rId8">
              <a:alphaModFix/>
            </a:blip>
            <a:stretch>
              <a:fillRect b="0" l="0" r="0" t="0"/>
            </a:stretch>
          </a:blipFill>
          <a:ln>
            <a:noFill/>
          </a:ln>
        </p:spPr>
      </p:sp>
      <p:sp>
        <p:nvSpPr>
          <p:cNvPr id="279" name="Google Shape;279;p11"/>
          <p:cNvSpPr txBox="1"/>
          <p:nvPr/>
        </p:nvSpPr>
        <p:spPr>
          <a:xfrm>
            <a:off x="5785982" y="6839556"/>
            <a:ext cx="2497992" cy="93535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1800" u="none" cap="none" strike="noStrike">
                <a:solidFill>
                  <a:srgbClr val="162942"/>
                </a:solidFill>
                <a:latin typeface="Arial"/>
                <a:ea typeface="Arial"/>
                <a:cs typeface="Arial"/>
                <a:sym typeface="Arial"/>
              </a:rPr>
              <a:t>Identification of eligible cases and data collection</a:t>
            </a:r>
            <a:endParaRPr/>
          </a:p>
        </p:txBody>
      </p:sp>
      <p:sp>
        <p:nvSpPr>
          <p:cNvPr id="280" name="Google Shape;280;p11"/>
          <p:cNvSpPr txBox="1"/>
          <p:nvPr/>
        </p:nvSpPr>
        <p:spPr>
          <a:xfrm>
            <a:off x="1109409" y="2001743"/>
            <a:ext cx="16828745" cy="981050"/>
          </a:xfrm>
          <a:prstGeom prst="rect">
            <a:avLst/>
          </a:prstGeom>
          <a:noFill/>
          <a:ln>
            <a:noFill/>
          </a:ln>
        </p:spPr>
        <p:txBody>
          <a:bodyPr anchorCtr="0" anchor="t" bIns="0" lIns="0" spcFirstLastPara="1" rIns="0" wrap="square" tIns="0">
            <a:spAutoFit/>
          </a:bodyPr>
          <a:lstStyle/>
          <a:p>
            <a:pPr indent="0" lvl="0" marL="0" marR="0" rtl="0" algn="ctr">
              <a:lnSpc>
                <a:spcPct val="120006"/>
              </a:lnSpc>
              <a:spcBef>
                <a:spcPts val="0"/>
              </a:spcBef>
              <a:spcAft>
                <a:spcPts val="0"/>
              </a:spcAft>
              <a:buNone/>
            </a:pPr>
            <a:r>
              <a:rPr b="1" i="0" lang="en-US" sz="6398" u="none" cap="none" strike="noStrike">
                <a:solidFill>
                  <a:srgbClr val="09427D"/>
                </a:solidFill>
                <a:latin typeface="Arial"/>
                <a:ea typeface="Arial"/>
                <a:cs typeface="Arial"/>
                <a:sym typeface="Arial"/>
              </a:rPr>
              <a:t>Principle Investigator Responsibilities</a:t>
            </a:r>
            <a:endParaRPr/>
          </a:p>
        </p:txBody>
      </p:sp>
      <p:sp>
        <p:nvSpPr>
          <p:cNvPr id="281" name="Google Shape;281;p11"/>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9">
              <a:alphaModFix/>
            </a:blip>
            <a:stretch>
              <a:fillRect b="0" l="0" r="0" t="0"/>
            </a:stretch>
          </a:blipFill>
          <a:ln>
            <a:noFill/>
          </a:ln>
        </p:spPr>
      </p:sp>
      <p:sp>
        <p:nvSpPr>
          <p:cNvPr id="282" name="Google Shape;282;p11"/>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10">
              <a:alphaModFix/>
            </a:blip>
            <a:stretch>
              <a:fillRect b="0" l="0" r="0" t="0"/>
            </a:stretch>
          </a:blipFill>
          <a:ln>
            <a:noFill/>
          </a:ln>
        </p:spPr>
      </p:sp>
      <p:sp>
        <p:nvSpPr>
          <p:cNvPr id="283" name="Google Shape;283;p11"/>
          <p:cNvSpPr txBox="1"/>
          <p:nvPr/>
        </p:nvSpPr>
        <p:spPr>
          <a:xfrm>
            <a:off x="4885811" y="3287077"/>
            <a:ext cx="8774762" cy="1856423"/>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100" u="none" cap="none" strike="noStrike">
                <a:solidFill>
                  <a:srgbClr val="09427D"/>
                </a:solidFill>
                <a:latin typeface="Arial"/>
                <a:ea typeface="Arial"/>
                <a:cs typeface="Arial"/>
                <a:sym typeface="Arial"/>
              </a:rPr>
              <a:t>The Principle Investigator at each Participating Site is responsible for the conduct and administration of the study at their own centre</a:t>
            </a:r>
            <a:r>
              <a:rPr b="0" i="0" lang="en-US" sz="2100" u="none" cap="none" strike="noStrike">
                <a:solidFill>
                  <a:srgbClr val="09427D"/>
                </a:solidFill>
                <a:latin typeface="Arial"/>
                <a:ea typeface="Arial"/>
                <a:cs typeface="Arial"/>
                <a:sym typeface="Arial"/>
              </a:rPr>
              <a:t>. </a:t>
            </a:r>
            <a:endParaRPr/>
          </a:p>
          <a:p>
            <a:pPr indent="0" lvl="0" marL="0" marR="0" rtl="0" algn="ctr">
              <a:lnSpc>
                <a:spcPct val="140000"/>
              </a:lnSpc>
              <a:spcBef>
                <a:spcPts val="0"/>
              </a:spcBef>
              <a:spcAft>
                <a:spcPts val="0"/>
              </a:spcAft>
              <a:buNone/>
            </a:pPr>
            <a:r>
              <a:t/>
            </a:r>
            <a:endParaRPr b="0" i="0" sz="2100" u="none" cap="none" strike="noStrike">
              <a:solidFill>
                <a:srgbClr val="09427D"/>
              </a:solidFill>
              <a:latin typeface="Arial"/>
              <a:ea typeface="Arial"/>
              <a:cs typeface="Arial"/>
              <a:sym typeface="Arial"/>
            </a:endParaRPr>
          </a:p>
          <a:p>
            <a:pPr indent="0" lvl="0" marL="0" marR="0" rtl="0" algn="ctr">
              <a:lnSpc>
                <a:spcPct val="140000"/>
              </a:lnSpc>
              <a:spcBef>
                <a:spcPts val="0"/>
              </a:spcBef>
              <a:spcAft>
                <a:spcPts val="0"/>
              </a:spcAft>
              <a:buNone/>
            </a:pPr>
            <a:r>
              <a:rPr b="0" i="0" lang="en-US" sz="2100" u="none" cap="none" strike="noStrike">
                <a:solidFill>
                  <a:srgbClr val="09427D"/>
                </a:solidFill>
                <a:latin typeface="Arial"/>
                <a:ea typeface="Arial"/>
                <a:cs typeface="Arial"/>
                <a:sym typeface="Arial"/>
              </a:rPr>
              <a:t>At the very minimum this will involve: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2"/>
          <p:cNvSpPr/>
          <p:nvPr/>
        </p:nvSpPr>
        <p:spPr>
          <a:xfrm>
            <a:off x="-201920" y="0"/>
            <a:ext cx="7557654" cy="10287000"/>
          </a:xfrm>
          <a:custGeom>
            <a:rect b="b" l="l" r="r" t="t"/>
            <a:pathLst>
              <a:path extrusionOk="0" h="10287000" w="7557654">
                <a:moveTo>
                  <a:pt x="0" y="0"/>
                </a:moveTo>
                <a:lnTo>
                  <a:pt x="7557654" y="0"/>
                </a:lnTo>
                <a:lnTo>
                  <a:pt x="7557654" y="10287000"/>
                </a:lnTo>
                <a:lnTo>
                  <a:pt x="0" y="10287000"/>
                </a:lnTo>
                <a:lnTo>
                  <a:pt x="0" y="0"/>
                </a:lnTo>
                <a:close/>
              </a:path>
            </a:pathLst>
          </a:custGeom>
          <a:blipFill rotWithShape="1">
            <a:blip r:embed="rId3">
              <a:alphaModFix/>
            </a:blip>
            <a:stretch>
              <a:fillRect b="0" l="0" r="0" t="0"/>
            </a:stretch>
          </a:blipFill>
          <a:ln>
            <a:noFill/>
          </a:ln>
        </p:spPr>
      </p:sp>
      <p:sp>
        <p:nvSpPr>
          <p:cNvPr id="293" name="Google Shape;293;p12"/>
          <p:cNvSpPr/>
          <p:nvPr/>
        </p:nvSpPr>
        <p:spPr>
          <a:xfrm>
            <a:off x="-337812" y="5994818"/>
            <a:ext cx="7693546" cy="7693546"/>
          </a:xfrm>
          <a:custGeom>
            <a:rect b="b" l="l" r="r" t="t"/>
            <a:pathLst>
              <a:path extrusionOk="0" h="7693546" w="7693546">
                <a:moveTo>
                  <a:pt x="0" y="0"/>
                </a:moveTo>
                <a:lnTo>
                  <a:pt x="7693546" y="0"/>
                </a:lnTo>
                <a:lnTo>
                  <a:pt x="7693546" y="7693546"/>
                </a:lnTo>
                <a:lnTo>
                  <a:pt x="0" y="7693546"/>
                </a:lnTo>
                <a:lnTo>
                  <a:pt x="0" y="0"/>
                </a:lnTo>
                <a:close/>
              </a:path>
            </a:pathLst>
          </a:custGeom>
          <a:blipFill rotWithShape="1">
            <a:blip r:embed="rId4">
              <a:alphaModFix/>
            </a:blip>
            <a:stretch>
              <a:fillRect b="0" l="0" r="0" t="0"/>
            </a:stretch>
          </a:blipFill>
          <a:ln>
            <a:noFill/>
          </a:ln>
        </p:spPr>
      </p:sp>
      <p:sp>
        <p:nvSpPr>
          <p:cNvPr id="294" name="Google Shape;294;p12"/>
          <p:cNvSpPr/>
          <p:nvPr/>
        </p:nvSpPr>
        <p:spPr>
          <a:xfrm>
            <a:off x="8934589" y="1533188"/>
            <a:ext cx="8015237" cy="6887344"/>
          </a:xfrm>
          <a:custGeom>
            <a:rect b="b" l="l" r="r" t="t"/>
            <a:pathLst>
              <a:path extrusionOk="0" h="6887344" w="8015237">
                <a:moveTo>
                  <a:pt x="0" y="0"/>
                </a:moveTo>
                <a:lnTo>
                  <a:pt x="8015237" y="0"/>
                </a:lnTo>
                <a:lnTo>
                  <a:pt x="8015237" y="6887344"/>
                </a:lnTo>
                <a:lnTo>
                  <a:pt x="0" y="6887344"/>
                </a:lnTo>
                <a:lnTo>
                  <a:pt x="0" y="0"/>
                </a:lnTo>
                <a:close/>
              </a:path>
            </a:pathLst>
          </a:custGeom>
          <a:blipFill rotWithShape="1">
            <a:blip r:embed="rId5">
              <a:alphaModFix/>
            </a:blip>
            <a:stretch>
              <a:fillRect b="0" l="0" r="0" t="0"/>
            </a:stretch>
          </a:blipFill>
          <a:ln>
            <a:noFill/>
          </a:ln>
        </p:spPr>
      </p:sp>
      <p:sp>
        <p:nvSpPr>
          <p:cNvPr id="295" name="Google Shape;295;p12"/>
          <p:cNvSpPr txBox="1"/>
          <p:nvPr/>
        </p:nvSpPr>
        <p:spPr>
          <a:xfrm>
            <a:off x="1028700" y="1028700"/>
            <a:ext cx="5623028" cy="981075"/>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i="0" lang="en-US" sz="6400" u="none" cap="none" strike="noStrike">
                <a:solidFill>
                  <a:srgbClr val="FFFFFF"/>
                </a:solidFill>
                <a:latin typeface="Arial"/>
                <a:ea typeface="Arial"/>
                <a:cs typeface="Arial"/>
                <a:sym typeface="Arial"/>
              </a:rPr>
              <a:t>Study Design</a:t>
            </a:r>
            <a:endParaRPr/>
          </a:p>
        </p:txBody>
      </p:sp>
      <p:sp>
        <p:nvSpPr>
          <p:cNvPr id="296" name="Google Shape;296;p12"/>
          <p:cNvSpPr txBox="1"/>
          <p:nvPr/>
        </p:nvSpPr>
        <p:spPr>
          <a:xfrm>
            <a:off x="1028700" y="3311247"/>
            <a:ext cx="4369894" cy="422434"/>
          </a:xfrm>
          <a:prstGeom prst="rect">
            <a:avLst/>
          </a:prstGeom>
          <a:noFill/>
          <a:ln>
            <a:noFill/>
          </a:ln>
        </p:spPr>
        <p:txBody>
          <a:bodyPr anchorCtr="0" anchor="t" bIns="0" lIns="0" spcFirstLastPara="1" rIns="0" wrap="square" tIns="0">
            <a:spAutoFit/>
          </a:bodyPr>
          <a:lstStyle/>
          <a:p>
            <a:pPr indent="0" lvl="0" marL="0" marR="0" rtl="0" algn="l">
              <a:lnSpc>
                <a:spcPct val="139916"/>
              </a:lnSpc>
              <a:spcBef>
                <a:spcPts val="0"/>
              </a:spcBef>
              <a:spcAft>
                <a:spcPts val="0"/>
              </a:spcAft>
              <a:buNone/>
            </a:pPr>
            <a:r>
              <a:rPr b="1" i="0" lang="en-US" sz="2400" u="none" cap="none" strike="noStrike">
                <a:solidFill>
                  <a:srgbClr val="FFFFFF"/>
                </a:solidFill>
                <a:latin typeface="Arial"/>
                <a:ea typeface="Arial"/>
                <a:cs typeface="Arial"/>
                <a:sym typeface="Arial"/>
              </a:rPr>
              <a:t>A multi-step process</a:t>
            </a:r>
            <a:endParaRPr/>
          </a:p>
        </p:txBody>
      </p:sp>
      <p:sp>
        <p:nvSpPr>
          <p:cNvPr id="297" name="Google Shape;297;p12"/>
          <p:cNvSpPr/>
          <p:nvPr/>
        </p:nvSpPr>
        <p:spPr>
          <a:xfrm>
            <a:off x="1190931" y="4943831"/>
            <a:ext cx="4636060" cy="4897760"/>
          </a:xfrm>
          <a:custGeom>
            <a:rect b="b" l="l" r="r" t="t"/>
            <a:pathLst>
              <a:path extrusionOk="0" h="4897760" w="4636060">
                <a:moveTo>
                  <a:pt x="0" y="0"/>
                </a:moveTo>
                <a:lnTo>
                  <a:pt x="4636060" y="0"/>
                </a:lnTo>
                <a:lnTo>
                  <a:pt x="4636060" y="4897760"/>
                </a:lnTo>
                <a:lnTo>
                  <a:pt x="0" y="4897760"/>
                </a:lnTo>
                <a:lnTo>
                  <a:pt x="0" y="0"/>
                </a:lnTo>
                <a:close/>
              </a:path>
            </a:pathLst>
          </a:custGeom>
          <a:blipFill rotWithShape="1">
            <a:blip r:embed="rId6">
              <a:alphaModFix/>
            </a:blip>
            <a:stretch>
              <a:fillRect b="-11688" l="0" r="0" t="0"/>
            </a:stretch>
          </a:blipFill>
          <a:ln>
            <a:noFill/>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3"/>
          <p:cNvSpPr/>
          <p:nvPr/>
        </p:nvSpPr>
        <p:spPr>
          <a:xfrm>
            <a:off x="-201920" y="0"/>
            <a:ext cx="7557654" cy="10287000"/>
          </a:xfrm>
          <a:custGeom>
            <a:rect b="b" l="l" r="r" t="t"/>
            <a:pathLst>
              <a:path extrusionOk="0" h="10287000" w="7557654">
                <a:moveTo>
                  <a:pt x="0" y="0"/>
                </a:moveTo>
                <a:lnTo>
                  <a:pt x="7557654" y="0"/>
                </a:lnTo>
                <a:lnTo>
                  <a:pt x="7557654" y="10287000"/>
                </a:lnTo>
                <a:lnTo>
                  <a:pt x="0" y="10287000"/>
                </a:lnTo>
                <a:lnTo>
                  <a:pt x="0" y="0"/>
                </a:lnTo>
                <a:close/>
              </a:path>
            </a:pathLst>
          </a:custGeom>
          <a:blipFill rotWithShape="1">
            <a:blip r:embed="rId3">
              <a:alphaModFix/>
            </a:blip>
            <a:stretch>
              <a:fillRect b="0" l="0" r="0" t="0"/>
            </a:stretch>
          </a:blipFill>
          <a:ln>
            <a:noFill/>
          </a:ln>
        </p:spPr>
      </p:sp>
      <p:sp>
        <p:nvSpPr>
          <p:cNvPr id="307" name="Google Shape;307;p13"/>
          <p:cNvSpPr/>
          <p:nvPr/>
        </p:nvSpPr>
        <p:spPr>
          <a:xfrm>
            <a:off x="-337812" y="5994818"/>
            <a:ext cx="7693546" cy="7693546"/>
          </a:xfrm>
          <a:custGeom>
            <a:rect b="b" l="l" r="r" t="t"/>
            <a:pathLst>
              <a:path extrusionOk="0" h="7693546" w="7693546">
                <a:moveTo>
                  <a:pt x="0" y="0"/>
                </a:moveTo>
                <a:lnTo>
                  <a:pt x="7693546" y="0"/>
                </a:lnTo>
                <a:lnTo>
                  <a:pt x="7693546" y="7693546"/>
                </a:lnTo>
                <a:lnTo>
                  <a:pt x="0" y="7693546"/>
                </a:lnTo>
                <a:lnTo>
                  <a:pt x="0" y="0"/>
                </a:lnTo>
                <a:close/>
              </a:path>
            </a:pathLst>
          </a:custGeom>
          <a:blipFill rotWithShape="1">
            <a:blip r:embed="rId4">
              <a:alphaModFix/>
            </a:blip>
            <a:stretch>
              <a:fillRect b="0" l="0" r="0" t="0"/>
            </a:stretch>
          </a:blipFill>
          <a:ln>
            <a:noFill/>
          </a:ln>
        </p:spPr>
      </p:sp>
      <p:sp>
        <p:nvSpPr>
          <p:cNvPr id="308" name="Google Shape;308;p13"/>
          <p:cNvSpPr txBox="1"/>
          <p:nvPr/>
        </p:nvSpPr>
        <p:spPr>
          <a:xfrm>
            <a:off x="1028700" y="1028700"/>
            <a:ext cx="5623028" cy="981075"/>
          </a:xfrm>
          <a:prstGeom prst="rect">
            <a:avLst/>
          </a:prstGeom>
          <a:noFill/>
          <a:ln>
            <a:noFill/>
          </a:ln>
        </p:spPr>
        <p:txBody>
          <a:bodyPr anchorCtr="0" anchor="t" bIns="0" lIns="0" spcFirstLastPara="1" rIns="0" wrap="square" tIns="0">
            <a:spAutoFit/>
          </a:bodyPr>
          <a:lstStyle/>
          <a:p>
            <a:pPr indent="0" lvl="0" marL="0" marR="0" rtl="0" algn="l">
              <a:lnSpc>
                <a:spcPct val="120000"/>
              </a:lnSpc>
              <a:spcBef>
                <a:spcPts val="0"/>
              </a:spcBef>
              <a:spcAft>
                <a:spcPts val="0"/>
              </a:spcAft>
              <a:buNone/>
            </a:pPr>
            <a:r>
              <a:rPr b="1" i="0" lang="en-US" sz="6400" u="none" cap="none" strike="noStrike">
                <a:solidFill>
                  <a:srgbClr val="FFFFFF"/>
                </a:solidFill>
                <a:latin typeface="Arial"/>
                <a:ea typeface="Arial"/>
                <a:cs typeface="Arial"/>
                <a:sym typeface="Arial"/>
              </a:rPr>
              <a:t>Study Design</a:t>
            </a:r>
            <a:endParaRPr/>
          </a:p>
        </p:txBody>
      </p:sp>
      <p:sp>
        <p:nvSpPr>
          <p:cNvPr id="309" name="Google Shape;309;p13"/>
          <p:cNvSpPr txBox="1"/>
          <p:nvPr/>
        </p:nvSpPr>
        <p:spPr>
          <a:xfrm>
            <a:off x="1028700" y="3311247"/>
            <a:ext cx="4369894" cy="422434"/>
          </a:xfrm>
          <a:prstGeom prst="rect">
            <a:avLst/>
          </a:prstGeom>
          <a:noFill/>
          <a:ln>
            <a:noFill/>
          </a:ln>
        </p:spPr>
        <p:txBody>
          <a:bodyPr anchorCtr="0" anchor="t" bIns="0" lIns="0" spcFirstLastPara="1" rIns="0" wrap="square" tIns="0">
            <a:spAutoFit/>
          </a:bodyPr>
          <a:lstStyle/>
          <a:p>
            <a:pPr indent="0" lvl="0" marL="0" marR="0" rtl="0" algn="l">
              <a:lnSpc>
                <a:spcPct val="139916"/>
              </a:lnSpc>
              <a:spcBef>
                <a:spcPts val="0"/>
              </a:spcBef>
              <a:spcAft>
                <a:spcPts val="0"/>
              </a:spcAft>
              <a:buNone/>
            </a:pPr>
            <a:r>
              <a:rPr b="1" i="0" lang="en-US" sz="2400" u="none" cap="none" strike="noStrike">
                <a:solidFill>
                  <a:srgbClr val="FFFFFF"/>
                </a:solidFill>
                <a:latin typeface="Arial"/>
                <a:ea typeface="Arial"/>
                <a:cs typeface="Arial"/>
                <a:sym typeface="Arial"/>
              </a:rPr>
              <a:t>A multi-step process</a:t>
            </a:r>
            <a:endParaRPr/>
          </a:p>
        </p:txBody>
      </p:sp>
      <p:sp>
        <p:nvSpPr>
          <p:cNvPr id="310" name="Google Shape;310;p13"/>
          <p:cNvSpPr/>
          <p:nvPr/>
        </p:nvSpPr>
        <p:spPr>
          <a:xfrm>
            <a:off x="8003536" y="1059722"/>
            <a:ext cx="8941784" cy="8489442"/>
          </a:xfrm>
          <a:custGeom>
            <a:rect b="b" l="l" r="r" t="t"/>
            <a:pathLst>
              <a:path extrusionOk="0" h="11319256" w="11922379">
                <a:moveTo>
                  <a:pt x="7697470" y="0"/>
                </a:moveTo>
                <a:cubicBezTo>
                  <a:pt x="10231628" y="718312"/>
                  <a:pt x="11922379" y="3105912"/>
                  <a:pt x="11758549" y="5734812"/>
                </a:cubicBezTo>
                <a:cubicBezTo>
                  <a:pt x="11594720" y="8363712"/>
                  <a:pt x="9620631" y="10522966"/>
                  <a:pt x="7016877" y="10921111"/>
                </a:cubicBezTo>
                <a:cubicBezTo>
                  <a:pt x="4413122" y="11319256"/>
                  <a:pt x="1883918" y="9848596"/>
                  <a:pt x="941959" y="7388733"/>
                </a:cubicBezTo>
                <a:cubicBezTo>
                  <a:pt x="0" y="4928870"/>
                  <a:pt x="900049" y="2145157"/>
                  <a:pt x="3103753" y="702437"/>
                </a:cubicBezTo>
                <a:lnTo>
                  <a:pt x="2944622" y="406527"/>
                </a:lnTo>
                <a:lnTo>
                  <a:pt x="3665093" y="732282"/>
                </a:lnTo>
                <a:lnTo>
                  <a:pt x="3560953" y="1551559"/>
                </a:lnTo>
                <a:lnTo>
                  <a:pt x="3401822" y="1255903"/>
                </a:lnTo>
                <a:cubicBezTo>
                  <a:pt x="1462786" y="2555748"/>
                  <a:pt x="688848" y="5029327"/>
                  <a:pt x="1541272" y="7202551"/>
                </a:cubicBezTo>
                <a:cubicBezTo>
                  <a:pt x="2393696" y="9375776"/>
                  <a:pt x="4643120" y="10663301"/>
                  <a:pt x="6948805" y="10298049"/>
                </a:cubicBezTo>
                <a:cubicBezTo>
                  <a:pt x="9254491" y="9932798"/>
                  <a:pt x="10995533" y="8012684"/>
                  <a:pt x="11134471" y="5682488"/>
                </a:cubicBezTo>
                <a:cubicBezTo>
                  <a:pt x="11273409" y="3352292"/>
                  <a:pt x="9772650" y="1239012"/>
                  <a:pt x="7526656" y="602488"/>
                </a:cubicBezTo>
                <a:close/>
              </a:path>
            </a:pathLst>
          </a:custGeom>
          <a:solidFill>
            <a:srgbClr val="D0D8E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1" name="Google Shape;311;p13"/>
          <p:cNvGrpSpPr/>
          <p:nvPr/>
        </p:nvGrpSpPr>
        <p:grpSpPr>
          <a:xfrm>
            <a:off x="11034394" y="478361"/>
            <a:ext cx="3496818" cy="1767459"/>
            <a:chOff x="0" y="0"/>
            <a:chExt cx="4662424" cy="2356612"/>
          </a:xfrm>
        </p:grpSpPr>
        <p:sp>
          <p:nvSpPr>
            <p:cNvPr id="312" name="Google Shape;312;p13"/>
            <p:cNvSpPr/>
            <p:nvPr/>
          </p:nvSpPr>
          <p:spPr>
            <a:xfrm>
              <a:off x="25400" y="25400"/>
              <a:ext cx="4611624" cy="2305812"/>
            </a:xfrm>
            <a:custGeom>
              <a:rect b="b" l="l" r="r" t="t"/>
              <a:pathLst>
                <a:path extrusionOk="0" h="2305812" w="4611624">
                  <a:moveTo>
                    <a:pt x="0" y="384302"/>
                  </a:moveTo>
                  <a:cubicBezTo>
                    <a:pt x="0" y="172085"/>
                    <a:pt x="173990" y="0"/>
                    <a:pt x="388493" y="0"/>
                  </a:cubicBezTo>
                  <a:lnTo>
                    <a:pt x="4223131" y="0"/>
                  </a:lnTo>
                  <a:cubicBezTo>
                    <a:pt x="4437634" y="0"/>
                    <a:pt x="4611624" y="172085"/>
                    <a:pt x="4611624" y="384302"/>
                  </a:cubicBezTo>
                  <a:lnTo>
                    <a:pt x="4611624" y="1921510"/>
                  </a:lnTo>
                  <a:cubicBezTo>
                    <a:pt x="4611624" y="2133727"/>
                    <a:pt x="4437634" y="2305812"/>
                    <a:pt x="4223131" y="2305812"/>
                  </a:cubicBezTo>
                  <a:lnTo>
                    <a:pt x="388493" y="2305812"/>
                  </a:lnTo>
                  <a:cubicBezTo>
                    <a:pt x="173990" y="2305812"/>
                    <a:pt x="0" y="2133727"/>
                    <a:pt x="0" y="1921510"/>
                  </a:cubicBezTo>
                  <a:close/>
                </a:path>
              </a:pathLst>
            </a:custGeom>
            <a:solidFill>
              <a:srgbClr val="4F81BD">
                <a:alpha val="8039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13"/>
            <p:cNvSpPr/>
            <p:nvPr/>
          </p:nvSpPr>
          <p:spPr>
            <a:xfrm>
              <a:off x="0" y="0"/>
              <a:ext cx="4662424" cy="2356612"/>
            </a:xfrm>
            <a:custGeom>
              <a:rect b="b" l="l" r="r" t="t"/>
              <a:pathLst>
                <a:path extrusionOk="0" h="2356612" w="4662424">
                  <a:moveTo>
                    <a:pt x="0" y="409702"/>
                  </a:moveTo>
                  <a:cubicBezTo>
                    <a:pt x="0" y="183134"/>
                    <a:pt x="185547" y="0"/>
                    <a:pt x="413893" y="0"/>
                  </a:cubicBezTo>
                  <a:lnTo>
                    <a:pt x="4248531" y="0"/>
                  </a:lnTo>
                  <a:lnTo>
                    <a:pt x="4248531" y="25400"/>
                  </a:lnTo>
                  <a:lnTo>
                    <a:pt x="4248531" y="0"/>
                  </a:lnTo>
                  <a:cubicBezTo>
                    <a:pt x="4476877" y="0"/>
                    <a:pt x="4662424" y="183134"/>
                    <a:pt x="4662424" y="409702"/>
                  </a:cubicBezTo>
                  <a:lnTo>
                    <a:pt x="4637024" y="409702"/>
                  </a:lnTo>
                  <a:lnTo>
                    <a:pt x="4662424" y="409702"/>
                  </a:lnTo>
                  <a:lnTo>
                    <a:pt x="4662424" y="1946910"/>
                  </a:lnTo>
                  <a:lnTo>
                    <a:pt x="4637024" y="1946910"/>
                  </a:lnTo>
                  <a:lnTo>
                    <a:pt x="4662424" y="1946910"/>
                  </a:lnTo>
                  <a:cubicBezTo>
                    <a:pt x="4662424" y="2173478"/>
                    <a:pt x="4476877" y="2356612"/>
                    <a:pt x="4248531" y="2356612"/>
                  </a:cubicBezTo>
                  <a:lnTo>
                    <a:pt x="4248531" y="2331212"/>
                  </a:lnTo>
                  <a:lnTo>
                    <a:pt x="4248531" y="2356612"/>
                  </a:lnTo>
                  <a:lnTo>
                    <a:pt x="413893" y="2356612"/>
                  </a:lnTo>
                  <a:lnTo>
                    <a:pt x="413893" y="2331212"/>
                  </a:lnTo>
                  <a:lnTo>
                    <a:pt x="413893" y="2356612"/>
                  </a:lnTo>
                  <a:cubicBezTo>
                    <a:pt x="185547" y="2356612"/>
                    <a:pt x="0" y="2173478"/>
                    <a:pt x="0" y="1946910"/>
                  </a:cubicBezTo>
                  <a:lnTo>
                    <a:pt x="0" y="409702"/>
                  </a:lnTo>
                  <a:lnTo>
                    <a:pt x="25400" y="409702"/>
                  </a:lnTo>
                  <a:lnTo>
                    <a:pt x="0" y="409702"/>
                  </a:lnTo>
                  <a:moveTo>
                    <a:pt x="50800" y="409702"/>
                  </a:moveTo>
                  <a:lnTo>
                    <a:pt x="50800" y="1946910"/>
                  </a:lnTo>
                  <a:lnTo>
                    <a:pt x="25400" y="1946910"/>
                  </a:lnTo>
                  <a:lnTo>
                    <a:pt x="50800" y="1946910"/>
                  </a:lnTo>
                  <a:cubicBezTo>
                    <a:pt x="50800" y="2144903"/>
                    <a:pt x="213106" y="2305812"/>
                    <a:pt x="413893" y="2305812"/>
                  </a:cubicBezTo>
                  <a:lnTo>
                    <a:pt x="4248531" y="2305812"/>
                  </a:lnTo>
                  <a:cubicBezTo>
                    <a:pt x="4449318" y="2305812"/>
                    <a:pt x="4611624" y="2144903"/>
                    <a:pt x="4611624" y="1946910"/>
                  </a:cubicBezTo>
                  <a:lnTo>
                    <a:pt x="4611624" y="409702"/>
                  </a:lnTo>
                  <a:cubicBezTo>
                    <a:pt x="4611624" y="211709"/>
                    <a:pt x="4449318" y="50800"/>
                    <a:pt x="4248531" y="50800"/>
                  </a:cubicBezTo>
                  <a:lnTo>
                    <a:pt x="413893" y="50800"/>
                  </a:lnTo>
                  <a:lnTo>
                    <a:pt x="413893" y="25400"/>
                  </a:lnTo>
                  <a:lnTo>
                    <a:pt x="413893" y="50800"/>
                  </a:lnTo>
                  <a:cubicBezTo>
                    <a:pt x="213106" y="50800"/>
                    <a:pt x="50800" y="211709"/>
                    <a:pt x="50800" y="409702"/>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4" name="Google Shape;314;p13"/>
          <p:cNvSpPr txBox="1"/>
          <p:nvPr/>
        </p:nvSpPr>
        <p:spPr>
          <a:xfrm>
            <a:off x="11187395" y="1007867"/>
            <a:ext cx="3190863" cy="727520"/>
          </a:xfrm>
          <a:prstGeom prst="rect">
            <a:avLst/>
          </a:prstGeom>
          <a:noFill/>
          <a:ln>
            <a:noFill/>
          </a:ln>
        </p:spPr>
        <p:txBody>
          <a:bodyPr anchorCtr="0" anchor="t" bIns="0" lIns="0" spcFirstLastPara="1" rIns="0" wrap="square" tIns="0">
            <a:spAutoFit/>
          </a:bodyPr>
          <a:lstStyle/>
          <a:p>
            <a:pPr indent="0" lvl="0" marL="0" marR="0" rtl="0" algn="ctr">
              <a:lnSpc>
                <a:spcPct val="108000"/>
              </a:lnSpc>
              <a:spcBef>
                <a:spcPts val="0"/>
              </a:spcBef>
              <a:spcAft>
                <a:spcPts val="0"/>
              </a:spcAft>
              <a:buNone/>
            </a:pPr>
            <a:r>
              <a:rPr b="1" i="0" lang="en-US" sz="1800" u="none" cap="none" strike="noStrike">
                <a:solidFill>
                  <a:srgbClr val="FFFFFF"/>
                </a:solidFill>
                <a:latin typeface="Arial"/>
                <a:ea typeface="Arial"/>
                <a:cs typeface="Arial"/>
                <a:sym typeface="Arial"/>
              </a:rPr>
              <a:t>Patient Identification</a:t>
            </a:r>
            <a:endParaRPr/>
          </a:p>
          <a:p>
            <a:pPr indent="0" lvl="0" marL="0" marR="0" rtl="0" algn="ctr">
              <a:lnSpc>
                <a:spcPct val="108000"/>
              </a:lnSpc>
              <a:spcBef>
                <a:spcPts val="0"/>
              </a:spcBef>
              <a:spcAft>
                <a:spcPts val="0"/>
              </a:spcAft>
              <a:buNone/>
            </a:pPr>
            <a:r>
              <a:rPr b="0" i="0" lang="en-US" sz="1800" u="none" cap="none" strike="noStrike">
                <a:solidFill>
                  <a:srgbClr val="FFFFFF"/>
                </a:solidFill>
                <a:latin typeface="Arial"/>
                <a:ea typeface="Arial"/>
                <a:cs typeface="Arial"/>
                <a:sym typeface="Arial"/>
              </a:rPr>
              <a:t>Informatics department and / or local theatre schedule</a:t>
            </a:r>
            <a:endParaRPr/>
          </a:p>
        </p:txBody>
      </p:sp>
      <p:grpSp>
        <p:nvGrpSpPr>
          <p:cNvPr id="315" name="Google Shape;315;p13"/>
          <p:cNvGrpSpPr/>
          <p:nvPr/>
        </p:nvGrpSpPr>
        <p:grpSpPr>
          <a:xfrm>
            <a:off x="14154168" y="2657778"/>
            <a:ext cx="3496818" cy="1767459"/>
            <a:chOff x="0" y="0"/>
            <a:chExt cx="4662424" cy="2356612"/>
          </a:xfrm>
        </p:grpSpPr>
        <p:sp>
          <p:nvSpPr>
            <p:cNvPr id="316" name="Google Shape;316;p13"/>
            <p:cNvSpPr/>
            <p:nvPr/>
          </p:nvSpPr>
          <p:spPr>
            <a:xfrm>
              <a:off x="25400" y="25400"/>
              <a:ext cx="4611624" cy="2305812"/>
            </a:xfrm>
            <a:custGeom>
              <a:rect b="b" l="l" r="r" t="t"/>
              <a:pathLst>
                <a:path extrusionOk="0" h="2305812" w="4611624">
                  <a:moveTo>
                    <a:pt x="0" y="384302"/>
                  </a:moveTo>
                  <a:cubicBezTo>
                    <a:pt x="0" y="172085"/>
                    <a:pt x="173990" y="0"/>
                    <a:pt x="388493" y="0"/>
                  </a:cubicBezTo>
                  <a:lnTo>
                    <a:pt x="4223131" y="0"/>
                  </a:lnTo>
                  <a:cubicBezTo>
                    <a:pt x="4437634" y="0"/>
                    <a:pt x="4611624" y="172085"/>
                    <a:pt x="4611624" y="384302"/>
                  </a:cubicBezTo>
                  <a:lnTo>
                    <a:pt x="4611624" y="1921510"/>
                  </a:lnTo>
                  <a:cubicBezTo>
                    <a:pt x="4611624" y="2133727"/>
                    <a:pt x="4437634" y="2305812"/>
                    <a:pt x="4223131" y="2305812"/>
                  </a:cubicBezTo>
                  <a:lnTo>
                    <a:pt x="388493" y="2305812"/>
                  </a:lnTo>
                  <a:cubicBezTo>
                    <a:pt x="173990" y="2305812"/>
                    <a:pt x="0" y="2133727"/>
                    <a:pt x="0" y="1921510"/>
                  </a:cubicBezTo>
                  <a:close/>
                </a:path>
              </a:pathLst>
            </a:custGeom>
            <a:solidFill>
              <a:srgbClr val="4F81BD">
                <a:alpha val="8039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13"/>
            <p:cNvSpPr/>
            <p:nvPr/>
          </p:nvSpPr>
          <p:spPr>
            <a:xfrm>
              <a:off x="0" y="0"/>
              <a:ext cx="4662424" cy="2356612"/>
            </a:xfrm>
            <a:custGeom>
              <a:rect b="b" l="l" r="r" t="t"/>
              <a:pathLst>
                <a:path extrusionOk="0" h="2356612" w="4662424">
                  <a:moveTo>
                    <a:pt x="0" y="409702"/>
                  </a:moveTo>
                  <a:cubicBezTo>
                    <a:pt x="0" y="183134"/>
                    <a:pt x="185547" y="0"/>
                    <a:pt x="413893" y="0"/>
                  </a:cubicBezTo>
                  <a:lnTo>
                    <a:pt x="4248531" y="0"/>
                  </a:lnTo>
                  <a:lnTo>
                    <a:pt x="4248531" y="25400"/>
                  </a:lnTo>
                  <a:lnTo>
                    <a:pt x="4248531" y="0"/>
                  </a:lnTo>
                  <a:cubicBezTo>
                    <a:pt x="4476877" y="0"/>
                    <a:pt x="4662424" y="183134"/>
                    <a:pt x="4662424" y="409702"/>
                  </a:cubicBezTo>
                  <a:lnTo>
                    <a:pt x="4637024" y="409702"/>
                  </a:lnTo>
                  <a:lnTo>
                    <a:pt x="4662424" y="409702"/>
                  </a:lnTo>
                  <a:lnTo>
                    <a:pt x="4662424" y="1946910"/>
                  </a:lnTo>
                  <a:lnTo>
                    <a:pt x="4637024" y="1946910"/>
                  </a:lnTo>
                  <a:lnTo>
                    <a:pt x="4662424" y="1946910"/>
                  </a:lnTo>
                  <a:cubicBezTo>
                    <a:pt x="4662424" y="2173478"/>
                    <a:pt x="4476877" y="2356612"/>
                    <a:pt x="4248531" y="2356612"/>
                  </a:cubicBezTo>
                  <a:lnTo>
                    <a:pt x="4248531" y="2331212"/>
                  </a:lnTo>
                  <a:lnTo>
                    <a:pt x="4248531" y="2356612"/>
                  </a:lnTo>
                  <a:lnTo>
                    <a:pt x="413893" y="2356612"/>
                  </a:lnTo>
                  <a:lnTo>
                    <a:pt x="413893" y="2331212"/>
                  </a:lnTo>
                  <a:lnTo>
                    <a:pt x="413893" y="2356612"/>
                  </a:lnTo>
                  <a:cubicBezTo>
                    <a:pt x="185547" y="2356612"/>
                    <a:pt x="0" y="2173478"/>
                    <a:pt x="0" y="1946910"/>
                  </a:cubicBezTo>
                  <a:lnTo>
                    <a:pt x="0" y="409702"/>
                  </a:lnTo>
                  <a:lnTo>
                    <a:pt x="25400" y="409702"/>
                  </a:lnTo>
                  <a:lnTo>
                    <a:pt x="0" y="409702"/>
                  </a:lnTo>
                  <a:moveTo>
                    <a:pt x="50800" y="409702"/>
                  </a:moveTo>
                  <a:lnTo>
                    <a:pt x="50800" y="1946910"/>
                  </a:lnTo>
                  <a:lnTo>
                    <a:pt x="25400" y="1946910"/>
                  </a:lnTo>
                  <a:lnTo>
                    <a:pt x="50800" y="1946910"/>
                  </a:lnTo>
                  <a:cubicBezTo>
                    <a:pt x="50800" y="2144903"/>
                    <a:pt x="213106" y="2305812"/>
                    <a:pt x="413893" y="2305812"/>
                  </a:cubicBezTo>
                  <a:lnTo>
                    <a:pt x="4248531" y="2305812"/>
                  </a:lnTo>
                  <a:cubicBezTo>
                    <a:pt x="4449318" y="2305812"/>
                    <a:pt x="4611624" y="2144903"/>
                    <a:pt x="4611624" y="1946910"/>
                  </a:cubicBezTo>
                  <a:lnTo>
                    <a:pt x="4611624" y="409702"/>
                  </a:lnTo>
                  <a:cubicBezTo>
                    <a:pt x="4611624" y="211709"/>
                    <a:pt x="4449318" y="50800"/>
                    <a:pt x="4248531" y="50800"/>
                  </a:cubicBezTo>
                  <a:lnTo>
                    <a:pt x="413893" y="50800"/>
                  </a:lnTo>
                  <a:lnTo>
                    <a:pt x="413893" y="25400"/>
                  </a:lnTo>
                  <a:lnTo>
                    <a:pt x="413893" y="50800"/>
                  </a:lnTo>
                  <a:cubicBezTo>
                    <a:pt x="213106" y="50800"/>
                    <a:pt x="50800" y="211709"/>
                    <a:pt x="50800" y="409702"/>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8" name="Google Shape;318;p13"/>
          <p:cNvSpPr txBox="1"/>
          <p:nvPr/>
        </p:nvSpPr>
        <p:spPr>
          <a:xfrm>
            <a:off x="14307169" y="3068222"/>
            <a:ext cx="3190863" cy="965644"/>
          </a:xfrm>
          <a:prstGeom prst="rect">
            <a:avLst/>
          </a:prstGeom>
          <a:noFill/>
          <a:ln>
            <a:noFill/>
          </a:ln>
        </p:spPr>
        <p:txBody>
          <a:bodyPr anchorCtr="0" anchor="t" bIns="0" lIns="0" spcFirstLastPara="1" rIns="0" wrap="square" tIns="0">
            <a:spAutoFit/>
          </a:bodyPr>
          <a:lstStyle/>
          <a:p>
            <a:pPr indent="0" lvl="0" marL="0" marR="0" rtl="0" algn="ctr">
              <a:lnSpc>
                <a:spcPct val="108000"/>
              </a:lnSpc>
              <a:spcBef>
                <a:spcPts val="0"/>
              </a:spcBef>
              <a:spcAft>
                <a:spcPts val="0"/>
              </a:spcAft>
              <a:buNone/>
            </a:pPr>
            <a:r>
              <a:rPr b="1" i="0" lang="en-US" sz="1800" u="none" cap="none" strike="noStrike">
                <a:solidFill>
                  <a:srgbClr val="FFFFFF"/>
                </a:solidFill>
                <a:latin typeface="Arial"/>
                <a:ea typeface="Arial"/>
                <a:cs typeface="Arial"/>
                <a:sym typeface="Arial"/>
              </a:rPr>
              <a:t>Patient Eligibility</a:t>
            </a:r>
            <a:endParaRPr/>
          </a:p>
          <a:p>
            <a:pPr indent="0" lvl="0" marL="0" marR="0" rtl="0" algn="ctr">
              <a:lnSpc>
                <a:spcPct val="108000"/>
              </a:lnSpc>
              <a:spcBef>
                <a:spcPts val="0"/>
              </a:spcBef>
              <a:spcAft>
                <a:spcPts val="0"/>
              </a:spcAft>
              <a:buNone/>
            </a:pPr>
            <a:r>
              <a:rPr b="0" i="0" lang="en-US" sz="1800" u="none" cap="none" strike="noStrike">
                <a:solidFill>
                  <a:srgbClr val="FFFFFF"/>
                </a:solidFill>
                <a:latin typeface="Arial"/>
                <a:ea typeface="Arial"/>
                <a:cs typeface="Arial"/>
                <a:sym typeface="Arial"/>
              </a:rPr>
              <a:t>Patient records reviewed and eligibility criteria applied</a:t>
            </a:r>
            <a:endParaRPr/>
          </a:p>
        </p:txBody>
      </p:sp>
      <p:grpSp>
        <p:nvGrpSpPr>
          <p:cNvPr id="319" name="Google Shape;319;p13"/>
          <p:cNvGrpSpPr/>
          <p:nvPr/>
        </p:nvGrpSpPr>
        <p:grpSpPr>
          <a:xfrm>
            <a:off x="14154148" y="5581635"/>
            <a:ext cx="3496818" cy="1767459"/>
            <a:chOff x="0" y="0"/>
            <a:chExt cx="4662424" cy="2356612"/>
          </a:xfrm>
        </p:grpSpPr>
        <p:sp>
          <p:nvSpPr>
            <p:cNvPr id="320" name="Google Shape;320;p13"/>
            <p:cNvSpPr/>
            <p:nvPr/>
          </p:nvSpPr>
          <p:spPr>
            <a:xfrm>
              <a:off x="25400" y="25400"/>
              <a:ext cx="4611624" cy="2305812"/>
            </a:xfrm>
            <a:custGeom>
              <a:rect b="b" l="l" r="r" t="t"/>
              <a:pathLst>
                <a:path extrusionOk="0" h="2305812" w="4611624">
                  <a:moveTo>
                    <a:pt x="0" y="384302"/>
                  </a:moveTo>
                  <a:cubicBezTo>
                    <a:pt x="0" y="172085"/>
                    <a:pt x="173990" y="0"/>
                    <a:pt x="388493" y="0"/>
                  </a:cubicBezTo>
                  <a:lnTo>
                    <a:pt x="4223131" y="0"/>
                  </a:lnTo>
                  <a:cubicBezTo>
                    <a:pt x="4437634" y="0"/>
                    <a:pt x="4611624" y="172085"/>
                    <a:pt x="4611624" y="384302"/>
                  </a:cubicBezTo>
                  <a:lnTo>
                    <a:pt x="4611624" y="1921510"/>
                  </a:lnTo>
                  <a:cubicBezTo>
                    <a:pt x="4611624" y="2133727"/>
                    <a:pt x="4437634" y="2305812"/>
                    <a:pt x="4223131" y="2305812"/>
                  </a:cubicBezTo>
                  <a:lnTo>
                    <a:pt x="388493" y="2305812"/>
                  </a:lnTo>
                  <a:cubicBezTo>
                    <a:pt x="173990" y="2305812"/>
                    <a:pt x="0" y="2133727"/>
                    <a:pt x="0" y="1921510"/>
                  </a:cubicBezTo>
                  <a:close/>
                </a:path>
              </a:pathLst>
            </a:custGeom>
            <a:solidFill>
              <a:srgbClr val="4F81BD">
                <a:alpha val="8039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13"/>
            <p:cNvSpPr/>
            <p:nvPr/>
          </p:nvSpPr>
          <p:spPr>
            <a:xfrm>
              <a:off x="0" y="0"/>
              <a:ext cx="4662424" cy="2356612"/>
            </a:xfrm>
            <a:custGeom>
              <a:rect b="b" l="l" r="r" t="t"/>
              <a:pathLst>
                <a:path extrusionOk="0" h="2356612" w="4662424">
                  <a:moveTo>
                    <a:pt x="0" y="409702"/>
                  </a:moveTo>
                  <a:cubicBezTo>
                    <a:pt x="0" y="183134"/>
                    <a:pt x="185547" y="0"/>
                    <a:pt x="413893" y="0"/>
                  </a:cubicBezTo>
                  <a:lnTo>
                    <a:pt x="4248531" y="0"/>
                  </a:lnTo>
                  <a:lnTo>
                    <a:pt x="4248531" y="25400"/>
                  </a:lnTo>
                  <a:lnTo>
                    <a:pt x="4248531" y="0"/>
                  </a:lnTo>
                  <a:cubicBezTo>
                    <a:pt x="4476877" y="0"/>
                    <a:pt x="4662424" y="183134"/>
                    <a:pt x="4662424" y="409702"/>
                  </a:cubicBezTo>
                  <a:lnTo>
                    <a:pt x="4637024" y="409702"/>
                  </a:lnTo>
                  <a:lnTo>
                    <a:pt x="4662424" y="409702"/>
                  </a:lnTo>
                  <a:lnTo>
                    <a:pt x="4662424" y="1946910"/>
                  </a:lnTo>
                  <a:lnTo>
                    <a:pt x="4637024" y="1946910"/>
                  </a:lnTo>
                  <a:lnTo>
                    <a:pt x="4662424" y="1946910"/>
                  </a:lnTo>
                  <a:cubicBezTo>
                    <a:pt x="4662424" y="2173478"/>
                    <a:pt x="4476877" y="2356612"/>
                    <a:pt x="4248531" y="2356612"/>
                  </a:cubicBezTo>
                  <a:lnTo>
                    <a:pt x="4248531" y="2331212"/>
                  </a:lnTo>
                  <a:lnTo>
                    <a:pt x="4248531" y="2356612"/>
                  </a:lnTo>
                  <a:lnTo>
                    <a:pt x="413893" y="2356612"/>
                  </a:lnTo>
                  <a:lnTo>
                    <a:pt x="413893" y="2331212"/>
                  </a:lnTo>
                  <a:lnTo>
                    <a:pt x="413893" y="2356612"/>
                  </a:lnTo>
                  <a:cubicBezTo>
                    <a:pt x="185547" y="2356612"/>
                    <a:pt x="0" y="2173478"/>
                    <a:pt x="0" y="1946910"/>
                  </a:cubicBezTo>
                  <a:lnTo>
                    <a:pt x="0" y="409702"/>
                  </a:lnTo>
                  <a:lnTo>
                    <a:pt x="25400" y="409702"/>
                  </a:lnTo>
                  <a:lnTo>
                    <a:pt x="0" y="409702"/>
                  </a:lnTo>
                  <a:moveTo>
                    <a:pt x="50800" y="409702"/>
                  </a:moveTo>
                  <a:lnTo>
                    <a:pt x="50800" y="1946910"/>
                  </a:lnTo>
                  <a:lnTo>
                    <a:pt x="25400" y="1946910"/>
                  </a:lnTo>
                  <a:lnTo>
                    <a:pt x="50800" y="1946910"/>
                  </a:lnTo>
                  <a:cubicBezTo>
                    <a:pt x="50800" y="2144903"/>
                    <a:pt x="213106" y="2305812"/>
                    <a:pt x="413893" y="2305812"/>
                  </a:cubicBezTo>
                  <a:lnTo>
                    <a:pt x="4248531" y="2305812"/>
                  </a:lnTo>
                  <a:cubicBezTo>
                    <a:pt x="4449318" y="2305812"/>
                    <a:pt x="4611624" y="2144903"/>
                    <a:pt x="4611624" y="1946910"/>
                  </a:cubicBezTo>
                  <a:lnTo>
                    <a:pt x="4611624" y="409702"/>
                  </a:lnTo>
                  <a:cubicBezTo>
                    <a:pt x="4611624" y="211709"/>
                    <a:pt x="4449318" y="50800"/>
                    <a:pt x="4248531" y="50800"/>
                  </a:cubicBezTo>
                  <a:lnTo>
                    <a:pt x="413893" y="50800"/>
                  </a:lnTo>
                  <a:lnTo>
                    <a:pt x="413893" y="25400"/>
                  </a:lnTo>
                  <a:lnTo>
                    <a:pt x="413893" y="50800"/>
                  </a:lnTo>
                  <a:cubicBezTo>
                    <a:pt x="213106" y="50800"/>
                    <a:pt x="50800" y="211709"/>
                    <a:pt x="50800" y="409702"/>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2" name="Google Shape;322;p13"/>
          <p:cNvSpPr txBox="1"/>
          <p:nvPr/>
        </p:nvSpPr>
        <p:spPr>
          <a:xfrm>
            <a:off x="14307149" y="5992079"/>
            <a:ext cx="3190863" cy="965644"/>
          </a:xfrm>
          <a:prstGeom prst="rect">
            <a:avLst/>
          </a:prstGeom>
          <a:noFill/>
          <a:ln>
            <a:noFill/>
          </a:ln>
        </p:spPr>
        <p:txBody>
          <a:bodyPr anchorCtr="0" anchor="t" bIns="0" lIns="0" spcFirstLastPara="1" rIns="0" wrap="square" tIns="0">
            <a:spAutoFit/>
          </a:bodyPr>
          <a:lstStyle/>
          <a:p>
            <a:pPr indent="0" lvl="0" marL="0" marR="0" rtl="0" algn="ctr">
              <a:lnSpc>
                <a:spcPct val="108000"/>
              </a:lnSpc>
              <a:spcBef>
                <a:spcPts val="0"/>
              </a:spcBef>
              <a:spcAft>
                <a:spcPts val="0"/>
              </a:spcAft>
              <a:buNone/>
            </a:pPr>
            <a:r>
              <a:rPr b="1" i="0" lang="en-US" sz="1800" u="none" cap="none" strike="noStrike">
                <a:solidFill>
                  <a:srgbClr val="FFFFFF"/>
                </a:solidFill>
                <a:latin typeface="Arial"/>
                <a:ea typeface="Arial"/>
                <a:cs typeface="Arial"/>
                <a:sym typeface="Arial"/>
              </a:rPr>
              <a:t>Patient Consent</a:t>
            </a:r>
            <a:endParaRPr/>
          </a:p>
          <a:p>
            <a:pPr indent="0" lvl="0" marL="0" marR="0" rtl="0" algn="ctr">
              <a:lnSpc>
                <a:spcPct val="108000"/>
              </a:lnSpc>
              <a:spcBef>
                <a:spcPts val="0"/>
              </a:spcBef>
              <a:spcAft>
                <a:spcPts val="0"/>
              </a:spcAft>
              <a:buNone/>
            </a:pPr>
            <a:r>
              <a:rPr b="0" i="0" lang="en-US" sz="1800" u="none" cap="none" strike="noStrike">
                <a:solidFill>
                  <a:srgbClr val="FFFFFF"/>
                </a:solidFill>
                <a:latin typeface="Arial"/>
                <a:ea typeface="Arial"/>
                <a:cs typeface="Arial"/>
                <a:sym typeface="Arial"/>
              </a:rPr>
              <a:t>Patients will be approached before surgery or at pre-admission clinic. </a:t>
            </a:r>
            <a:endParaRPr/>
          </a:p>
        </p:txBody>
      </p:sp>
      <p:grpSp>
        <p:nvGrpSpPr>
          <p:cNvPr id="323" name="Google Shape;323;p13"/>
          <p:cNvGrpSpPr/>
          <p:nvPr/>
        </p:nvGrpSpPr>
        <p:grpSpPr>
          <a:xfrm>
            <a:off x="11034394" y="7702695"/>
            <a:ext cx="3496818" cy="1767459"/>
            <a:chOff x="0" y="0"/>
            <a:chExt cx="4662424" cy="2356612"/>
          </a:xfrm>
        </p:grpSpPr>
        <p:sp>
          <p:nvSpPr>
            <p:cNvPr id="324" name="Google Shape;324;p13"/>
            <p:cNvSpPr/>
            <p:nvPr/>
          </p:nvSpPr>
          <p:spPr>
            <a:xfrm>
              <a:off x="25400" y="25400"/>
              <a:ext cx="4611624" cy="2305812"/>
            </a:xfrm>
            <a:custGeom>
              <a:rect b="b" l="l" r="r" t="t"/>
              <a:pathLst>
                <a:path extrusionOk="0" h="2305812" w="4611624">
                  <a:moveTo>
                    <a:pt x="0" y="384302"/>
                  </a:moveTo>
                  <a:cubicBezTo>
                    <a:pt x="0" y="172085"/>
                    <a:pt x="173990" y="0"/>
                    <a:pt x="388493" y="0"/>
                  </a:cubicBezTo>
                  <a:lnTo>
                    <a:pt x="4223131" y="0"/>
                  </a:lnTo>
                  <a:cubicBezTo>
                    <a:pt x="4437634" y="0"/>
                    <a:pt x="4611624" y="172085"/>
                    <a:pt x="4611624" y="384302"/>
                  </a:cubicBezTo>
                  <a:lnTo>
                    <a:pt x="4611624" y="1921510"/>
                  </a:lnTo>
                  <a:cubicBezTo>
                    <a:pt x="4611624" y="2133727"/>
                    <a:pt x="4437634" y="2305812"/>
                    <a:pt x="4223131" y="2305812"/>
                  </a:cubicBezTo>
                  <a:lnTo>
                    <a:pt x="388493" y="2305812"/>
                  </a:lnTo>
                  <a:cubicBezTo>
                    <a:pt x="173990" y="2305812"/>
                    <a:pt x="0" y="2133727"/>
                    <a:pt x="0" y="1921510"/>
                  </a:cubicBezTo>
                  <a:close/>
                </a:path>
              </a:pathLst>
            </a:custGeom>
            <a:solidFill>
              <a:srgbClr val="4F81BD">
                <a:alpha val="8039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13"/>
            <p:cNvSpPr/>
            <p:nvPr/>
          </p:nvSpPr>
          <p:spPr>
            <a:xfrm>
              <a:off x="0" y="0"/>
              <a:ext cx="4662424" cy="2356612"/>
            </a:xfrm>
            <a:custGeom>
              <a:rect b="b" l="l" r="r" t="t"/>
              <a:pathLst>
                <a:path extrusionOk="0" h="2356612" w="4662424">
                  <a:moveTo>
                    <a:pt x="0" y="409702"/>
                  </a:moveTo>
                  <a:cubicBezTo>
                    <a:pt x="0" y="183134"/>
                    <a:pt x="185547" y="0"/>
                    <a:pt x="413893" y="0"/>
                  </a:cubicBezTo>
                  <a:lnTo>
                    <a:pt x="4248531" y="0"/>
                  </a:lnTo>
                  <a:lnTo>
                    <a:pt x="4248531" y="25400"/>
                  </a:lnTo>
                  <a:lnTo>
                    <a:pt x="4248531" y="0"/>
                  </a:lnTo>
                  <a:cubicBezTo>
                    <a:pt x="4476877" y="0"/>
                    <a:pt x="4662424" y="183134"/>
                    <a:pt x="4662424" y="409702"/>
                  </a:cubicBezTo>
                  <a:lnTo>
                    <a:pt x="4637024" y="409702"/>
                  </a:lnTo>
                  <a:lnTo>
                    <a:pt x="4662424" y="409702"/>
                  </a:lnTo>
                  <a:lnTo>
                    <a:pt x="4662424" y="1946910"/>
                  </a:lnTo>
                  <a:lnTo>
                    <a:pt x="4637024" y="1946910"/>
                  </a:lnTo>
                  <a:lnTo>
                    <a:pt x="4662424" y="1946910"/>
                  </a:lnTo>
                  <a:cubicBezTo>
                    <a:pt x="4662424" y="2173478"/>
                    <a:pt x="4476877" y="2356612"/>
                    <a:pt x="4248531" y="2356612"/>
                  </a:cubicBezTo>
                  <a:lnTo>
                    <a:pt x="4248531" y="2331212"/>
                  </a:lnTo>
                  <a:lnTo>
                    <a:pt x="4248531" y="2356612"/>
                  </a:lnTo>
                  <a:lnTo>
                    <a:pt x="413893" y="2356612"/>
                  </a:lnTo>
                  <a:lnTo>
                    <a:pt x="413893" y="2331212"/>
                  </a:lnTo>
                  <a:lnTo>
                    <a:pt x="413893" y="2356612"/>
                  </a:lnTo>
                  <a:cubicBezTo>
                    <a:pt x="185547" y="2356612"/>
                    <a:pt x="0" y="2173478"/>
                    <a:pt x="0" y="1946910"/>
                  </a:cubicBezTo>
                  <a:lnTo>
                    <a:pt x="0" y="409702"/>
                  </a:lnTo>
                  <a:lnTo>
                    <a:pt x="25400" y="409702"/>
                  </a:lnTo>
                  <a:lnTo>
                    <a:pt x="0" y="409702"/>
                  </a:lnTo>
                  <a:moveTo>
                    <a:pt x="50800" y="409702"/>
                  </a:moveTo>
                  <a:lnTo>
                    <a:pt x="50800" y="1946910"/>
                  </a:lnTo>
                  <a:lnTo>
                    <a:pt x="25400" y="1946910"/>
                  </a:lnTo>
                  <a:lnTo>
                    <a:pt x="50800" y="1946910"/>
                  </a:lnTo>
                  <a:cubicBezTo>
                    <a:pt x="50800" y="2144903"/>
                    <a:pt x="213106" y="2305812"/>
                    <a:pt x="413893" y="2305812"/>
                  </a:cubicBezTo>
                  <a:lnTo>
                    <a:pt x="4248531" y="2305812"/>
                  </a:lnTo>
                  <a:cubicBezTo>
                    <a:pt x="4449318" y="2305812"/>
                    <a:pt x="4611624" y="2144903"/>
                    <a:pt x="4611624" y="1946910"/>
                  </a:cubicBezTo>
                  <a:lnTo>
                    <a:pt x="4611624" y="409702"/>
                  </a:lnTo>
                  <a:cubicBezTo>
                    <a:pt x="4611624" y="211709"/>
                    <a:pt x="4449318" y="50800"/>
                    <a:pt x="4248531" y="50800"/>
                  </a:cubicBezTo>
                  <a:lnTo>
                    <a:pt x="413893" y="50800"/>
                  </a:lnTo>
                  <a:lnTo>
                    <a:pt x="413893" y="25400"/>
                  </a:lnTo>
                  <a:lnTo>
                    <a:pt x="413893" y="50800"/>
                  </a:lnTo>
                  <a:cubicBezTo>
                    <a:pt x="213106" y="50800"/>
                    <a:pt x="50800" y="211709"/>
                    <a:pt x="50800" y="409702"/>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6" name="Google Shape;326;p13"/>
          <p:cNvSpPr txBox="1"/>
          <p:nvPr/>
        </p:nvSpPr>
        <p:spPr>
          <a:xfrm>
            <a:off x="11187395" y="8232201"/>
            <a:ext cx="3190863" cy="727520"/>
          </a:xfrm>
          <a:prstGeom prst="rect">
            <a:avLst/>
          </a:prstGeom>
          <a:noFill/>
          <a:ln>
            <a:noFill/>
          </a:ln>
        </p:spPr>
        <p:txBody>
          <a:bodyPr anchorCtr="0" anchor="t" bIns="0" lIns="0" spcFirstLastPara="1" rIns="0" wrap="square" tIns="0">
            <a:spAutoFit/>
          </a:bodyPr>
          <a:lstStyle/>
          <a:p>
            <a:pPr indent="0" lvl="0" marL="0" marR="0" rtl="0" algn="ctr">
              <a:lnSpc>
                <a:spcPct val="108000"/>
              </a:lnSpc>
              <a:spcBef>
                <a:spcPts val="0"/>
              </a:spcBef>
              <a:spcAft>
                <a:spcPts val="0"/>
              </a:spcAft>
              <a:buNone/>
            </a:pPr>
            <a:r>
              <a:rPr b="1" i="0" lang="en-US" sz="1800" u="none" cap="none" strike="noStrike">
                <a:solidFill>
                  <a:srgbClr val="FFFFFF"/>
                </a:solidFill>
                <a:latin typeface="Arial"/>
                <a:ea typeface="Arial"/>
                <a:cs typeface="Arial"/>
                <a:sym typeface="Arial"/>
              </a:rPr>
              <a:t>Questionnaire</a:t>
            </a:r>
            <a:endParaRPr/>
          </a:p>
          <a:p>
            <a:pPr indent="0" lvl="0" marL="0" marR="0" rtl="0" algn="ctr">
              <a:lnSpc>
                <a:spcPct val="108000"/>
              </a:lnSpc>
              <a:spcBef>
                <a:spcPts val="0"/>
              </a:spcBef>
              <a:spcAft>
                <a:spcPts val="0"/>
              </a:spcAft>
              <a:buNone/>
            </a:pPr>
            <a:r>
              <a:rPr b="0" i="0" lang="en-US" sz="1800" u="none" cap="none" strike="noStrike">
                <a:solidFill>
                  <a:srgbClr val="FFFFFF"/>
                </a:solidFill>
                <a:latin typeface="Arial"/>
                <a:ea typeface="Arial"/>
                <a:cs typeface="Arial"/>
                <a:sym typeface="Arial"/>
              </a:rPr>
              <a:t>All patients will be asked to complete a TOI-14 form</a:t>
            </a:r>
            <a:endParaRPr/>
          </a:p>
        </p:txBody>
      </p:sp>
      <p:grpSp>
        <p:nvGrpSpPr>
          <p:cNvPr id="327" name="Google Shape;327;p13"/>
          <p:cNvGrpSpPr/>
          <p:nvPr/>
        </p:nvGrpSpPr>
        <p:grpSpPr>
          <a:xfrm>
            <a:off x="7905803" y="5581652"/>
            <a:ext cx="3496818" cy="1767459"/>
            <a:chOff x="0" y="0"/>
            <a:chExt cx="4662424" cy="2356612"/>
          </a:xfrm>
        </p:grpSpPr>
        <p:sp>
          <p:nvSpPr>
            <p:cNvPr id="328" name="Google Shape;328;p13"/>
            <p:cNvSpPr/>
            <p:nvPr/>
          </p:nvSpPr>
          <p:spPr>
            <a:xfrm>
              <a:off x="25400" y="25400"/>
              <a:ext cx="4611624" cy="2305812"/>
            </a:xfrm>
            <a:custGeom>
              <a:rect b="b" l="l" r="r" t="t"/>
              <a:pathLst>
                <a:path extrusionOk="0" h="2305812" w="4611624">
                  <a:moveTo>
                    <a:pt x="0" y="384302"/>
                  </a:moveTo>
                  <a:cubicBezTo>
                    <a:pt x="0" y="172085"/>
                    <a:pt x="173990" y="0"/>
                    <a:pt x="388493" y="0"/>
                  </a:cubicBezTo>
                  <a:lnTo>
                    <a:pt x="4223131" y="0"/>
                  </a:lnTo>
                  <a:cubicBezTo>
                    <a:pt x="4437634" y="0"/>
                    <a:pt x="4611624" y="172085"/>
                    <a:pt x="4611624" y="384302"/>
                  </a:cubicBezTo>
                  <a:lnTo>
                    <a:pt x="4611624" y="1921510"/>
                  </a:lnTo>
                  <a:cubicBezTo>
                    <a:pt x="4611624" y="2133727"/>
                    <a:pt x="4437634" y="2305812"/>
                    <a:pt x="4223131" y="2305812"/>
                  </a:cubicBezTo>
                  <a:lnTo>
                    <a:pt x="388493" y="2305812"/>
                  </a:lnTo>
                  <a:cubicBezTo>
                    <a:pt x="173990" y="2305812"/>
                    <a:pt x="0" y="2133727"/>
                    <a:pt x="0" y="1921510"/>
                  </a:cubicBezTo>
                  <a:close/>
                </a:path>
              </a:pathLst>
            </a:custGeom>
            <a:solidFill>
              <a:srgbClr val="4F81BD">
                <a:alpha val="8039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3"/>
            <p:cNvSpPr/>
            <p:nvPr/>
          </p:nvSpPr>
          <p:spPr>
            <a:xfrm>
              <a:off x="0" y="0"/>
              <a:ext cx="4662424" cy="2356612"/>
            </a:xfrm>
            <a:custGeom>
              <a:rect b="b" l="l" r="r" t="t"/>
              <a:pathLst>
                <a:path extrusionOk="0" h="2356612" w="4662424">
                  <a:moveTo>
                    <a:pt x="0" y="409702"/>
                  </a:moveTo>
                  <a:cubicBezTo>
                    <a:pt x="0" y="183134"/>
                    <a:pt x="185547" y="0"/>
                    <a:pt x="413893" y="0"/>
                  </a:cubicBezTo>
                  <a:lnTo>
                    <a:pt x="4248531" y="0"/>
                  </a:lnTo>
                  <a:lnTo>
                    <a:pt x="4248531" y="25400"/>
                  </a:lnTo>
                  <a:lnTo>
                    <a:pt x="4248531" y="0"/>
                  </a:lnTo>
                  <a:cubicBezTo>
                    <a:pt x="4476877" y="0"/>
                    <a:pt x="4662424" y="183134"/>
                    <a:pt x="4662424" y="409702"/>
                  </a:cubicBezTo>
                  <a:lnTo>
                    <a:pt x="4637024" y="409702"/>
                  </a:lnTo>
                  <a:lnTo>
                    <a:pt x="4662424" y="409702"/>
                  </a:lnTo>
                  <a:lnTo>
                    <a:pt x="4662424" y="1946910"/>
                  </a:lnTo>
                  <a:lnTo>
                    <a:pt x="4637024" y="1946910"/>
                  </a:lnTo>
                  <a:lnTo>
                    <a:pt x="4662424" y="1946910"/>
                  </a:lnTo>
                  <a:cubicBezTo>
                    <a:pt x="4662424" y="2173478"/>
                    <a:pt x="4476877" y="2356612"/>
                    <a:pt x="4248531" y="2356612"/>
                  </a:cubicBezTo>
                  <a:lnTo>
                    <a:pt x="4248531" y="2331212"/>
                  </a:lnTo>
                  <a:lnTo>
                    <a:pt x="4248531" y="2356612"/>
                  </a:lnTo>
                  <a:lnTo>
                    <a:pt x="413893" y="2356612"/>
                  </a:lnTo>
                  <a:lnTo>
                    <a:pt x="413893" y="2331212"/>
                  </a:lnTo>
                  <a:lnTo>
                    <a:pt x="413893" y="2356612"/>
                  </a:lnTo>
                  <a:cubicBezTo>
                    <a:pt x="185547" y="2356612"/>
                    <a:pt x="0" y="2173478"/>
                    <a:pt x="0" y="1946910"/>
                  </a:cubicBezTo>
                  <a:lnTo>
                    <a:pt x="0" y="409702"/>
                  </a:lnTo>
                  <a:lnTo>
                    <a:pt x="25400" y="409702"/>
                  </a:lnTo>
                  <a:lnTo>
                    <a:pt x="0" y="409702"/>
                  </a:lnTo>
                  <a:moveTo>
                    <a:pt x="50800" y="409702"/>
                  </a:moveTo>
                  <a:lnTo>
                    <a:pt x="50800" y="1946910"/>
                  </a:lnTo>
                  <a:lnTo>
                    <a:pt x="25400" y="1946910"/>
                  </a:lnTo>
                  <a:lnTo>
                    <a:pt x="50800" y="1946910"/>
                  </a:lnTo>
                  <a:cubicBezTo>
                    <a:pt x="50800" y="2144903"/>
                    <a:pt x="213106" y="2305812"/>
                    <a:pt x="413893" y="2305812"/>
                  </a:cubicBezTo>
                  <a:lnTo>
                    <a:pt x="4248531" y="2305812"/>
                  </a:lnTo>
                  <a:cubicBezTo>
                    <a:pt x="4449318" y="2305812"/>
                    <a:pt x="4611624" y="2144903"/>
                    <a:pt x="4611624" y="1946910"/>
                  </a:cubicBezTo>
                  <a:lnTo>
                    <a:pt x="4611624" y="409702"/>
                  </a:lnTo>
                  <a:cubicBezTo>
                    <a:pt x="4611624" y="211709"/>
                    <a:pt x="4449318" y="50800"/>
                    <a:pt x="4248531" y="50800"/>
                  </a:cubicBezTo>
                  <a:lnTo>
                    <a:pt x="413893" y="50800"/>
                  </a:lnTo>
                  <a:lnTo>
                    <a:pt x="413893" y="25400"/>
                  </a:lnTo>
                  <a:lnTo>
                    <a:pt x="413893" y="50800"/>
                  </a:lnTo>
                  <a:cubicBezTo>
                    <a:pt x="213106" y="50800"/>
                    <a:pt x="50800" y="211709"/>
                    <a:pt x="50800" y="409702"/>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0" name="Google Shape;330;p13"/>
          <p:cNvSpPr txBox="1"/>
          <p:nvPr/>
        </p:nvSpPr>
        <p:spPr>
          <a:xfrm>
            <a:off x="8058804" y="5992096"/>
            <a:ext cx="3190863" cy="965644"/>
          </a:xfrm>
          <a:prstGeom prst="rect">
            <a:avLst/>
          </a:prstGeom>
          <a:noFill/>
          <a:ln>
            <a:noFill/>
          </a:ln>
        </p:spPr>
        <p:txBody>
          <a:bodyPr anchorCtr="0" anchor="t" bIns="0" lIns="0" spcFirstLastPara="1" rIns="0" wrap="square" tIns="0">
            <a:spAutoFit/>
          </a:bodyPr>
          <a:lstStyle/>
          <a:p>
            <a:pPr indent="0" lvl="0" marL="0" marR="0" rtl="0" algn="ctr">
              <a:lnSpc>
                <a:spcPct val="108000"/>
              </a:lnSpc>
              <a:spcBef>
                <a:spcPts val="0"/>
              </a:spcBef>
              <a:spcAft>
                <a:spcPts val="0"/>
              </a:spcAft>
              <a:buNone/>
            </a:pPr>
            <a:r>
              <a:rPr b="1" i="0" lang="en-US" sz="1800" u="none" cap="none" strike="noStrike">
                <a:solidFill>
                  <a:srgbClr val="FFFFFF"/>
                </a:solidFill>
                <a:latin typeface="Arial"/>
                <a:ea typeface="Arial"/>
                <a:cs typeface="Arial"/>
                <a:sym typeface="Arial"/>
              </a:rPr>
              <a:t>Data Collection</a:t>
            </a:r>
            <a:endParaRPr/>
          </a:p>
          <a:p>
            <a:pPr indent="0" lvl="0" marL="0" marR="0" rtl="0" algn="ctr">
              <a:lnSpc>
                <a:spcPct val="108000"/>
              </a:lnSpc>
              <a:spcBef>
                <a:spcPts val="0"/>
              </a:spcBef>
              <a:spcAft>
                <a:spcPts val="0"/>
              </a:spcAft>
              <a:buNone/>
            </a:pPr>
            <a:r>
              <a:rPr b="0" i="0" lang="en-US" sz="1800" u="none" cap="none" strike="noStrike">
                <a:solidFill>
                  <a:srgbClr val="FFFFFF"/>
                </a:solidFill>
                <a:latin typeface="Arial"/>
                <a:ea typeface="Arial"/>
                <a:cs typeface="Arial"/>
                <a:sym typeface="Arial"/>
              </a:rPr>
              <a:t>Pseudo-anonymised data will be recorded on a secure, national database</a:t>
            </a:r>
            <a:endParaRPr/>
          </a:p>
        </p:txBody>
      </p:sp>
      <p:grpSp>
        <p:nvGrpSpPr>
          <p:cNvPr id="331" name="Google Shape;331;p13"/>
          <p:cNvGrpSpPr/>
          <p:nvPr/>
        </p:nvGrpSpPr>
        <p:grpSpPr>
          <a:xfrm>
            <a:off x="7891365" y="2849954"/>
            <a:ext cx="3496818" cy="1767459"/>
            <a:chOff x="0" y="0"/>
            <a:chExt cx="4662424" cy="2356612"/>
          </a:xfrm>
        </p:grpSpPr>
        <p:sp>
          <p:nvSpPr>
            <p:cNvPr id="332" name="Google Shape;332;p13"/>
            <p:cNvSpPr/>
            <p:nvPr/>
          </p:nvSpPr>
          <p:spPr>
            <a:xfrm>
              <a:off x="25400" y="25400"/>
              <a:ext cx="4611624" cy="2305812"/>
            </a:xfrm>
            <a:custGeom>
              <a:rect b="b" l="l" r="r" t="t"/>
              <a:pathLst>
                <a:path extrusionOk="0" h="2305812" w="4611624">
                  <a:moveTo>
                    <a:pt x="0" y="384302"/>
                  </a:moveTo>
                  <a:cubicBezTo>
                    <a:pt x="0" y="172085"/>
                    <a:pt x="173990" y="0"/>
                    <a:pt x="388493" y="0"/>
                  </a:cubicBezTo>
                  <a:lnTo>
                    <a:pt x="4223131" y="0"/>
                  </a:lnTo>
                  <a:cubicBezTo>
                    <a:pt x="4437634" y="0"/>
                    <a:pt x="4611624" y="172085"/>
                    <a:pt x="4611624" y="384302"/>
                  </a:cubicBezTo>
                  <a:lnTo>
                    <a:pt x="4611624" y="1921510"/>
                  </a:lnTo>
                  <a:cubicBezTo>
                    <a:pt x="4611624" y="2133727"/>
                    <a:pt x="4437634" y="2305812"/>
                    <a:pt x="4223131" y="2305812"/>
                  </a:cubicBezTo>
                  <a:lnTo>
                    <a:pt x="388493" y="2305812"/>
                  </a:lnTo>
                  <a:cubicBezTo>
                    <a:pt x="173990" y="2305812"/>
                    <a:pt x="0" y="2133727"/>
                    <a:pt x="0" y="1921510"/>
                  </a:cubicBezTo>
                  <a:close/>
                </a:path>
              </a:pathLst>
            </a:custGeom>
            <a:solidFill>
              <a:srgbClr val="4F81BD">
                <a:alpha val="8039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13"/>
            <p:cNvSpPr/>
            <p:nvPr/>
          </p:nvSpPr>
          <p:spPr>
            <a:xfrm>
              <a:off x="0" y="0"/>
              <a:ext cx="4662424" cy="2356612"/>
            </a:xfrm>
            <a:custGeom>
              <a:rect b="b" l="l" r="r" t="t"/>
              <a:pathLst>
                <a:path extrusionOk="0" h="2356612" w="4662424">
                  <a:moveTo>
                    <a:pt x="0" y="409702"/>
                  </a:moveTo>
                  <a:cubicBezTo>
                    <a:pt x="0" y="183134"/>
                    <a:pt x="185547" y="0"/>
                    <a:pt x="413893" y="0"/>
                  </a:cubicBezTo>
                  <a:lnTo>
                    <a:pt x="4248531" y="0"/>
                  </a:lnTo>
                  <a:lnTo>
                    <a:pt x="4248531" y="25400"/>
                  </a:lnTo>
                  <a:lnTo>
                    <a:pt x="4248531" y="0"/>
                  </a:lnTo>
                  <a:cubicBezTo>
                    <a:pt x="4476877" y="0"/>
                    <a:pt x="4662424" y="183134"/>
                    <a:pt x="4662424" y="409702"/>
                  </a:cubicBezTo>
                  <a:lnTo>
                    <a:pt x="4637024" y="409702"/>
                  </a:lnTo>
                  <a:lnTo>
                    <a:pt x="4662424" y="409702"/>
                  </a:lnTo>
                  <a:lnTo>
                    <a:pt x="4662424" y="1946910"/>
                  </a:lnTo>
                  <a:lnTo>
                    <a:pt x="4637024" y="1946910"/>
                  </a:lnTo>
                  <a:lnTo>
                    <a:pt x="4662424" y="1946910"/>
                  </a:lnTo>
                  <a:cubicBezTo>
                    <a:pt x="4662424" y="2173478"/>
                    <a:pt x="4476877" y="2356612"/>
                    <a:pt x="4248531" y="2356612"/>
                  </a:cubicBezTo>
                  <a:lnTo>
                    <a:pt x="4248531" y="2331212"/>
                  </a:lnTo>
                  <a:lnTo>
                    <a:pt x="4248531" y="2356612"/>
                  </a:lnTo>
                  <a:lnTo>
                    <a:pt x="413893" y="2356612"/>
                  </a:lnTo>
                  <a:lnTo>
                    <a:pt x="413893" y="2331212"/>
                  </a:lnTo>
                  <a:lnTo>
                    <a:pt x="413893" y="2356612"/>
                  </a:lnTo>
                  <a:cubicBezTo>
                    <a:pt x="185547" y="2356612"/>
                    <a:pt x="0" y="2173478"/>
                    <a:pt x="0" y="1946910"/>
                  </a:cubicBezTo>
                  <a:lnTo>
                    <a:pt x="0" y="409702"/>
                  </a:lnTo>
                  <a:lnTo>
                    <a:pt x="25400" y="409702"/>
                  </a:lnTo>
                  <a:lnTo>
                    <a:pt x="0" y="409702"/>
                  </a:lnTo>
                  <a:moveTo>
                    <a:pt x="50800" y="409702"/>
                  </a:moveTo>
                  <a:lnTo>
                    <a:pt x="50800" y="1946910"/>
                  </a:lnTo>
                  <a:lnTo>
                    <a:pt x="25400" y="1946910"/>
                  </a:lnTo>
                  <a:lnTo>
                    <a:pt x="50800" y="1946910"/>
                  </a:lnTo>
                  <a:cubicBezTo>
                    <a:pt x="50800" y="2144903"/>
                    <a:pt x="213106" y="2305812"/>
                    <a:pt x="413893" y="2305812"/>
                  </a:cubicBezTo>
                  <a:lnTo>
                    <a:pt x="4248531" y="2305812"/>
                  </a:lnTo>
                  <a:cubicBezTo>
                    <a:pt x="4449318" y="2305812"/>
                    <a:pt x="4611624" y="2144903"/>
                    <a:pt x="4611624" y="1946910"/>
                  </a:cubicBezTo>
                  <a:lnTo>
                    <a:pt x="4611624" y="409702"/>
                  </a:lnTo>
                  <a:cubicBezTo>
                    <a:pt x="4611624" y="211709"/>
                    <a:pt x="4449318" y="50800"/>
                    <a:pt x="4248531" y="50800"/>
                  </a:cubicBezTo>
                  <a:lnTo>
                    <a:pt x="413893" y="50800"/>
                  </a:lnTo>
                  <a:lnTo>
                    <a:pt x="413893" y="25400"/>
                  </a:lnTo>
                  <a:lnTo>
                    <a:pt x="413893" y="50800"/>
                  </a:lnTo>
                  <a:cubicBezTo>
                    <a:pt x="213106" y="50800"/>
                    <a:pt x="50800" y="211709"/>
                    <a:pt x="50800" y="409702"/>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4" name="Google Shape;334;p13"/>
          <p:cNvSpPr txBox="1"/>
          <p:nvPr/>
        </p:nvSpPr>
        <p:spPr>
          <a:xfrm>
            <a:off x="8044366" y="3260398"/>
            <a:ext cx="3190863" cy="965644"/>
          </a:xfrm>
          <a:prstGeom prst="rect">
            <a:avLst/>
          </a:prstGeom>
          <a:noFill/>
          <a:ln>
            <a:noFill/>
          </a:ln>
        </p:spPr>
        <p:txBody>
          <a:bodyPr anchorCtr="0" anchor="t" bIns="0" lIns="0" spcFirstLastPara="1" rIns="0" wrap="square" tIns="0">
            <a:spAutoFit/>
          </a:bodyPr>
          <a:lstStyle/>
          <a:p>
            <a:pPr indent="0" lvl="0" marL="0" marR="0" rtl="0" algn="ctr">
              <a:lnSpc>
                <a:spcPct val="108000"/>
              </a:lnSpc>
              <a:spcBef>
                <a:spcPts val="0"/>
              </a:spcBef>
              <a:spcAft>
                <a:spcPts val="0"/>
              </a:spcAft>
              <a:buNone/>
            </a:pPr>
            <a:r>
              <a:rPr b="1" i="0" lang="en-US" sz="1800" u="none" cap="none" strike="noStrike">
                <a:solidFill>
                  <a:srgbClr val="FFFFFF"/>
                </a:solidFill>
                <a:latin typeface="Arial"/>
                <a:ea typeface="Arial"/>
                <a:cs typeface="Arial"/>
                <a:sym typeface="Arial"/>
              </a:rPr>
              <a:t>Follow Up</a:t>
            </a:r>
            <a:endParaRPr/>
          </a:p>
          <a:p>
            <a:pPr indent="0" lvl="0" marL="0" marR="0" rtl="0" algn="ctr">
              <a:lnSpc>
                <a:spcPct val="108000"/>
              </a:lnSpc>
              <a:spcBef>
                <a:spcPts val="0"/>
              </a:spcBef>
              <a:spcAft>
                <a:spcPts val="0"/>
              </a:spcAft>
              <a:buNone/>
            </a:pPr>
            <a:r>
              <a:rPr b="0" i="0" lang="en-US" sz="1800" u="none" cap="none" strike="noStrike">
                <a:solidFill>
                  <a:srgbClr val="FFFFFF"/>
                </a:solidFill>
                <a:latin typeface="Arial"/>
                <a:ea typeface="Arial"/>
                <a:cs typeface="Arial"/>
                <a:sym typeface="Arial"/>
              </a:rPr>
              <a:t>Telephone call at 28 days to determine if further episodes of bleeding</a:t>
            </a:r>
            <a:endParaRPr/>
          </a:p>
        </p:txBody>
      </p:sp>
      <p:sp>
        <p:nvSpPr>
          <p:cNvPr id="335" name="Google Shape;335;p13"/>
          <p:cNvSpPr/>
          <p:nvPr/>
        </p:nvSpPr>
        <p:spPr>
          <a:xfrm>
            <a:off x="1190931" y="4943831"/>
            <a:ext cx="4636060" cy="4897760"/>
          </a:xfrm>
          <a:custGeom>
            <a:rect b="b" l="l" r="r" t="t"/>
            <a:pathLst>
              <a:path extrusionOk="0" h="4897760" w="4636060">
                <a:moveTo>
                  <a:pt x="0" y="0"/>
                </a:moveTo>
                <a:lnTo>
                  <a:pt x="4636060" y="0"/>
                </a:lnTo>
                <a:lnTo>
                  <a:pt x="4636060" y="4897760"/>
                </a:lnTo>
                <a:lnTo>
                  <a:pt x="0" y="4897760"/>
                </a:lnTo>
                <a:lnTo>
                  <a:pt x="0" y="0"/>
                </a:lnTo>
                <a:close/>
              </a:path>
            </a:pathLst>
          </a:custGeom>
          <a:blipFill rotWithShape="1">
            <a:blip r:embed="rId5">
              <a:alphaModFix/>
            </a:blip>
            <a:stretch>
              <a:fillRect b="-11688" l="0" r="0" t="0"/>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14"/>
          <p:cNvSpPr/>
          <p:nvPr/>
        </p:nvSpPr>
        <p:spPr>
          <a:xfrm>
            <a:off x="6705876" y="4002043"/>
            <a:ext cx="10553424" cy="4684046"/>
          </a:xfrm>
          <a:custGeom>
            <a:rect b="b" l="l" r="r" t="t"/>
            <a:pathLst>
              <a:path extrusionOk="0" h="1584480" w="3569924">
                <a:moveTo>
                  <a:pt x="3445464" y="1584480"/>
                </a:moveTo>
                <a:lnTo>
                  <a:pt x="124460" y="1584480"/>
                </a:lnTo>
                <a:cubicBezTo>
                  <a:pt x="55880" y="1584480"/>
                  <a:pt x="0" y="1528600"/>
                  <a:pt x="0" y="1460020"/>
                </a:cubicBezTo>
                <a:lnTo>
                  <a:pt x="0" y="124460"/>
                </a:lnTo>
                <a:cubicBezTo>
                  <a:pt x="0" y="55880"/>
                  <a:pt x="55880" y="0"/>
                  <a:pt x="124460" y="0"/>
                </a:cubicBezTo>
                <a:lnTo>
                  <a:pt x="3445464" y="0"/>
                </a:lnTo>
                <a:cubicBezTo>
                  <a:pt x="3514044" y="0"/>
                  <a:pt x="3569924" y="55880"/>
                  <a:pt x="3569924" y="124460"/>
                </a:cubicBezTo>
                <a:lnTo>
                  <a:pt x="3569924" y="1460020"/>
                </a:lnTo>
                <a:cubicBezTo>
                  <a:pt x="3569924" y="1528600"/>
                  <a:pt x="3514044" y="1584480"/>
                  <a:pt x="3445464" y="1584480"/>
                </a:cubicBezTo>
                <a:close/>
              </a:path>
            </a:pathLst>
          </a:custGeom>
          <a:solidFill>
            <a:srgbClr val="1629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14"/>
          <p:cNvSpPr/>
          <p:nvPr/>
        </p:nvSpPr>
        <p:spPr>
          <a:xfrm>
            <a:off x="1028700" y="4002043"/>
            <a:ext cx="5231176" cy="4684046"/>
          </a:xfrm>
          <a:custGeom>
            <a:rect b="b" l="l" r="r" t="t"/>
            <a:pathLst>
              <a:path extrusionOk="0" h="1584480" w="1769558">
                <a:moveTo>
                  <a:pt x="1645098" y="1584480"/>
                </a:moveTo>
                <a:lnTo>
                  <a:pt x="124460" y="1584480"/>
                </a:lnTo>
                <a:cubicBezTo>
                  <a:pt x="55880" y="1584480"/>
                  <a:pt x="0" y="1528600"/>
                  <a:pt x="0" y="1460020"/>
                </a:cubicBezTo>
                <a:lnTo>
                  <a:pt x="0" y="124460"/>
                </a:lnTo>
                <a:cubicBezTo>
                  <a:pt x="0" y="55880"/>
                  <a:pt x="55880" y="0"/>
                  <a:pt x="124460" y="0"/>
                </a:cubicBezTo>
                <a:lnTo>
                  <a:pt x="1645098" y="0"/>
                </a:lnTo>
                <a:cubicBezTo>
                  <a:pt x="1713678" y="0"/>
                  <a:pt x="1769558" y="55880"/>
                  <a:pt x="1769558" y="124460"/>
                </a:cubicBezTo>
                <a:lnTo>
                  <a:pt x="1769558" y="1460020"/>
                </a:lnTo>
                <a:cubicBezTo>
                  <a:pt x="1769558" y="1528600"/>
                  <a:pt x="1713678" y="1584480"/>
                  <a:pt x="1645098" y="1584480"/>
                </a:cubicBezTo>
                <a:close/>
              </a:path>
            </a:pathLst>
          </a:custGeom>
          <a:solidFill>
            <a:srgbClr val="4686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6" name="Google Shape;346;p14"/>
          <p:cNvGrpSpPr/>
          <p:nvPr/>
        </p:nvGrpSpPr>
        <p:grpSpPr>
          <a:xfrm>
            <a:off x="1340111" y="6355860"/>
            <a:ext cx="4660457" cy="2330229"/>
            <a:chOff x="0" y="0"/>
            <a:chExt cx="6213943" cy="3106972"/>
          </a:xfrm>
        </p:grpSpPr>
        <p:sp>
          <p:nvSpPr>
            <p:cNvPr id="347" name="Google Shape;347;p14"/>
            <p:cNvSpPr/>
            <p:nvPr/>
          </p:nvSpPr>
          <p:spPr>
            <a:xfrm rot="10800000">
              <a:off x="0" y="0"/>
              <a:ext cx="6213943" cy="3106972"/>
            </a:xfrm>
            <a:custGeom>
              <a:rect b="b" l="l" r="r" t="t"/>
              <a:pathLst>
                <a:path extrusionOk="0" h="3106972" w="6213943">
                  <a:moveTo>
                    <a:pt x="0" y="0"/>
                  </a:moveTo>
                  <a:lnTo>
                    <a:pt x="6213943" y="0"/>
                  </a:lnTo>
                  <a:lnTo>
                    <a:pt x="6213943" y="3106972"/>
                  </a:lnTo>
                  <a:lnTo>
                    <a:pt x="0" y="3106972"/>
                  </a:lnTo>
                  <a:lnTo>
                    <a:pt x="0" y="0"/>
                  </a:lnTo>
                  <a:close/>
                </a:path>
              </a:pathLst>
            </a:custGeom>
            <a:blipFill rotWithShape="1">
              <a:blip r:embed="rId3">
                <a:alphaModFix amt="9999"/>
              </a:blip>
              <a:stretch>
                <a:fillRect b="0" l="0" r="0" t="0"/>
              </a:stretch>
            </a:blipFill>
            <a:ln>
              <a:noFill/>
            </a:ln>
          </p:spPr>
        </p:sp>
        <p:sp>
          <p:nvSpPr>
            <p:cNvPr id="348" name="Google Shape;348;p14"/>
            <p:cNvSpPr/>
            <p:nvPr/>
          </p:nvSpPr>
          <p:spPr>
            <a:xfrm rot="10800000">
              <a:off x="648547" y="648547"/>
              <a:ext cx="4916849" cy="2458424"/>
            </a:xfrm>
            <a:custGeom>
              <a:rect b="b" l="l" r="r" t="t"/>
              <a:pathLst>
                <a:path extrusionOk="0" h="2458424" w="4916849">
                  <a:moveTo>
                    <a:pt x="0" y="0"/>
                  </a:moveTo>
                  <a:lnTo>
                    <a:pt x="4916849" y="0"/>
                  </a:lnTo>
                  <a:lnTo>
                    <a:pt x="4916849" y="2458425"/>
                  </a:lnTo>
                  <a:lnTo>
                    <a:pt x="0" y="2458425"/>
                  </a:lnTo>
                  <a:lnTo>
                    <a:pt x="0" y="0"/>
                  </a:lnTo>
                  <a:close/>
                </a:path>
              </a:pathLst>
            </a:custGeom>
            <a:blipFill rotWithShape="1">
              <a:blip r:embed="rId3">
                <a:alphaModFix amt="9999"/>
              </a:blip>
              <a:stretch>
                <a:fillRect b="0" l="0" r="0" t="0"/>
              </a:stretch>
            </a:blipFill>
            <a:ln>
              <a:noFill/>
            </a:ln>
          </p:spPr>
        </p:sp>
      </p:grpSp>
      <p:sp>
        <p:nvSpPr>
          <p:cNvPr id="349" name="Google Shape;349;p14"/>
          <p:cNvSpPr/>
          <p:nvPr/>
        </p:nvSpPr>
        <p:spPr>
          <a:xfrm>
            <a:off x="2143505" y="3420342"/>
            <a:ext cx="3053670" cy="5265747"/>
          </a:xfrm>
          <a:custGeom>
            <a:rect b="b" l="l" r="r" t="t"/>
            <a:pathLst>
              <a:path extrusionOk="0" h="5265747" w="3053670">
                <a:moveTo>
                  <a:pt x="0" y="0"/>
                </a:moveTo>
                <a:lnTo>
                  <a:pt x="3053670" y="0"/>
                </a:lnTo>
                <a:lnTo>
                  <a:pt x="3053670" y="5265747"/>
                </a:lnTo>
                <a:lnTo>
                  <a:pt x="0" y="5265747"/>
                </a:lnTo>
                <a:lnTo>
                  <a:pt x="0" y="0"/>
                </a:lnTo>
                <a:close/>
              </a:path>
            </a:pathLst>
          </a:custGeom>
          <a:blipFill rotWithShape="1">
            <a:blip r:embed="rId4">
              <a:alphaModFix/>
            </a:blip>
            <a:stretch>
              <a:fillRect b="-75247" l="0" r="0" t="0"/>
            </a:stretch>
          </a:blipFill>
          <a:ln>
            <a:noFill/>
          </a:ln>
        </p:spPr>
      </p:sp>
      <p:sp>
        <p:nvSpPr>
          <p:cNvPr id="350" name="Google Shape;350;p14"/>
          <p:cNvSpPr txBox="1"/>
          <p:nvPr/>
        </p:nvSpPr>
        <p:spPr>
          <a:xfrm>
            <a:off x="7668853" y="4857750"/>
            <a:ext cx="8627470" cy="3196272"/>
          </a:xfrm>
          <a:prstGeom prst="rect">
            <a:avLst/>
          </a:prstGeom>
          <a:noFill/>
          <a:ln>
            <a:noFill/>
          </a:ln>
        </p:spPr>
        <p:txBody>
          <a:bodyPr anchorCtr="0" anchor="t" bIns="0" lIns="0" spcFirstLastPara="1" rIns="0" wrap="square" tIns="0">
            <a:spAutoFit/>
          </a:bodyPr>
          <a:lstStyle/>
          <a:p>
            <a:pPr indent="-280669" lvl="1" marL="561341" marR="0" rtl="0" algn="l">
              <a:lnSpc>
                <a:spcPct val="140000"/>
              </a:lnSpc>
              <a:spcBef>
                <a:spcPts val="0"/>
              </a:spcBef>
              <a:spcAft>
                <a:spcPts val="0"/>
              </a:spcAft>
              <a:buClr>
                <a:srgbClr val="FFFFFF"/>
              </a:buClr>
              <a:buSzPts val="2600"/>
              <a:buFont typeface="Arial"/>
              <a:buChar char="•"/>
            </a:pPr>
            <a:r>
              <a:rPr b="0" i="0" lang="en-US" sz="2600" u="none" cap="none" strike="noStrike">
                <a:solidFill>
                  <a:srgbClr val="FFFFFF"/>
                </a:solidFill>
                <a:latin typeface="Arial"/>
                <a:ea typeface="Arial"/>
                <a:cs typeface="Arial"/>
                <a:sym typeface="Arial"/>
              </a:rPr>
              <a:t>TYPHOON is NIHR portfolio adopted and registered on the </a:t>
            </a:r>
            <a:r>
              <a:rPr b="1" i="0" lang="en-US" sz="2600" u="none" cap="none" strike="noStrike">
                <a:solidFill>
                  <a:srgbClr val="FFFFFF"/>
                </a:solidFill>
                <a:latin typeface="Arial"/>
                <a:ea typeface="Arial"/>
                <a:cs typeface="Arial"/>
                <a:sym typeface="Arial"/>
              </a:rPr>
              <a:t>NIHR</a:t>
            </a:r>
            <a:r>
              <a:rPr b="0" i="0" lang="en-US" sz="2600" u="none" cap="none" strike="noStrike">
                <a:solidFill>
                  <a:srgbClr val="FFFFFF"/>
                </a:solidFill>
                <a:latin typeface="Arial"/>
                <a:ea typeface="Arial"/>
                <a:cs typeface="Arial"/>
                <a:sym typeface="Arial"/>
              </a:rPr>
              <a:t> </a:t>
            </a:r>
            <a:r>
              <a:rPr b="1" i="0" lang="en-US" sz="2600" u="none" cap="none" strike="noStrike">
                <a:solidFill>
                  <a:srgbClr val="FFFFFF"/>
                </a:solidFill>
                <a:latin typeface="Arial"/>
                <a:ea typeface="Arial"/>
                <a:cs typeface="Arial"/>
                <a:sym typeface="Arial"/>
              </a:rPr>
              <a:t>Associate PI Scheme</a:t>
            </a:r>
            <a:endParaRPr/>
          </a:p>
          <a:p>
            <a:pPr indent="-280669" lvl="1" marL="561341" marR="0" rtl="0" algn="l">
              <a:lnSpc>
                <a:spcPct val="140000"/>
              </a:lnSpc>
              <a:spcBef>
                <a:spcPts val="0"/>
              </a:spcBef>
              <a:spcAft>
                <a:spcPts val="0"/>
              </a:spcAft>
              <a:buClr>
                <a:srgbClr val="FFFFFF"/>
              </a:buClr>
              <a:buSzPts val="2600"/>
              <a:buFont typeface="Arial"/>
              <a:buChar char="•"/>
            </a:pPr>
            <a:r>
              <a:rPr b="0" i="0" lang="en-US" sz="2600" u="none" cap="none" strike="noStrike">
                <a:solidFill>
                  <a:srgbClr val="FFFFFF"/>
                </a:solidFill>
                <a:latin typeface="Arial"/>
                <a:ea typeface="Arial"/>
                <a:cs typeface="Arial"/>
                <a:sym typeface="Arial"/>
              </a:rPr>
              <a:t>An opportunity to gain experience to work on and delivery a NIHR portfolio trial </a:t>
            </a:r>
            <a:endParaRPr/>
          </a:p>
          <a:p>
            <a:pPr indent="-280669" lvl="1" marL="561341" marR="0" rtl="0" algn="l">
              <a:lnSpc>
                <a:spcPct val="140000"/>
              </a:lnSpc>
              <a:spcBef>
                <a:spcPts val="0"/>
              </a:spcBef>
              <a:spcAft>
                <a:spcPts val="0"/>
              </a:spcAft>
              <a:buClr>
                <a:srgbClr val="FFFFFF"/>
              </a:buClr>
              <a:buSzPts val="2600"/>
              <a:buFont typeface="Arial"/>
              <a:buChar char="•"/>
            </a:pPr>
            <a:r>
              <a:rPr b="0" i="0" lang="en-US" sz="2600" u="none" cap="none" strike="noStrike">
                <a:solidFill>
                  <a:srgbClr val="FFFFFF"/>
                </a:solidFill>
                <a:latin typeface="Arial"/>
                <a:ea typeface="Arial"/>
                <a:cs typeface="Arial"/>
                <a:sym typeface="Arial"/>
              </a:rPr>
              <a:t>Online training activities on NIHR Learn</a:t>
            </a:r>
            <a:endParaRPr/>
          </a:p>
          <a:p>
            <a:pPr indent="-280669" lvl="1" marL="561341" marR="0" rtl="0" algn="l">
              <a:lnSpc>
                <a:spcPct val="140000"/>
              </a:lnSpc>
              <a:spcBef>
                <a:spcPts val="0"/>
              </a:spcBef>
              <a:spcAft>
                <a:spcPts val="0"/>
              </a:spcAft>
              <a:buClr>
                <a:srgbClr val="FFFFFF"/>
              </a:buClr>
              <a:buSzPts val="2600"/>
              <a:buFont typeface="Arial"/>
              <a:buChar char="•"/>
            </a:pPr>
            <a:r>
              <a:rPr b="0" i="0" lang="en-US" sz="2600" u="none" cap="none" strike="noStrike">
                <a:solidFill>
                  <a:srgbClr val="FFFFFF"/>
                </a:solidFill>
                <a:latin typeface="Arial"/>
                <a:ea typeface="Arial"/>
                <a:cs typeface="Arial"/>
                <a:sym typeface="Arial"/>
              </a:rPr>
              <a:t>Formal certification</a:t>
            </a:r>
            <a:endParaRPr/>
          </a:p>
          <a:p>
            <a:pPr indent="0" lvl="0" marL="0" marR="0" rtl="0" algn="l">
              <a:lnSpc>
                <a:spcPct val="140000"/>
              </a:lnSpc>
              <a:spcBef>
                <a:spcPts val="0"/>
              </a:spcBef>
              <a:spcAft>
                <a:spcPts val="0"/>
              </a:spcAft>
              <a:buNone/>
            </a:pPr>
            <a:r>
              <a:t/>
            </a:r>
            <a:endParaRPr b="0" i="0" sz="2600" u="none" cap="none" strike="noStrike">
              <a:solidFill>
                <a:srgbClr val="FFFFFF"/>
              </a:solidFill>
              <a:latin typeface="Arial"/>
              <a:ea typeface="Arial"/>
              <a:cs typeface="Arial"/>
              <a:sym typeface="Arial"/>
            </a:endParaRPr>
          </a:p>
        </p:txBody>
      </p:sp>
      <p:sp>
        <p:nvSpPr>
          <p:cNvPr id="351" name="Google Shape;351;p14"/>
          <p:cNvSpPr txBox="1"/>
          <p:nvPr/>
        </p:nvSpPr>
        <p:spPr>
          <a:xfrm>
            <a:off x="2618408" y="1912530"/>
            <a:ext cx="13813184" cy="1228725"/>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i="0" lang="en-US" sz="8000" u="none" cap="none" strike="noStrike">
                <a:solidFill>
                  <a:srgbClr val="09427D"/>
                </a:solidFill>
                <a:latin typeface="Arial"/>
                <a:ea typeface="Arial"/>
                <a:cs typeface="Arial"/>
                <a:sym typeface="Arial"/>
              </a:rPr>
              <a:t>NIHR Associate PI Scheme</a:t>
            </a:r>
            <a:endParaRPr/>
          </a:p>
        </p:txBody>
      </p:sp>
      <p:sp>
        <p:nvSpPr>
          <p:cNvPr id="352" name="Google Shape;352;p14"/>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5">
              <a:alphaModFix/>
            </a:blip>
            <a:stretch>
              <a:fillRect b="0" l="0" r="0" t="0"/>
            </a:stretch>
          </a:blipFill>
          <a:ln>
            <a:noFill/>
          </a:ln>
        </p:spPr>
      </p:sp>
      <p:sp>
        <p:nvSpPr>
          <p:cNvPr id="353" name="Google Shape;353;p14"/>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6">
              <a:alphaModFix/>
            </a:blip>
            <a:stretch>
              <a:fillRect b="0" l="0" r="0" t="0"/>
            </a:stretch>
          </a:blipFill>
          <a:ln>
            <a:noFill/>
          </a:ln>
        </p:spPr>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686C8"/>
        </a:solidFill>
      </p:bgPr>
    </p:bg>
    <p:spTree>
      <p:nvGrpSpPr>
        <p:cNvPr id="361" name="Shape 361"/>
        <p:cNvGrpSpPr/>
        <p:nvPr/>
      </p:nvGrpSpPr>
      <p:grpSpPr>
        <a:xfrm>
          <a:off x="0" y="0"/>
          <a:ext cx="0" cy="0"/>
          <a:chOff x="0" y="0"/>
          <a:chExt cx="0" cy="0"/>
        </a:xfrm>
      </p:grpSpPr>
      <p:sp>
        <p:nvSpPr>
          <p:cNvPr id="362" name="Google Shape;362;p15"/>
          <p:cNvSpPr/>
          <p:nvPr/>
        </p:nvSpPr>
        <p:spPr>
          <a:xfrm rot="10800000">
            <a:off x="10624157" y="5585142"/>
            <a:ext cx="6354509" cy="3177254"/>
          </a:xfrm>
          <a:custGeom>
            <a:rect b="b" l="l" r="r" t="t"/>
            <a:pathLst>
              <a:path extrusionOk="0" h="3177254" w="6354509">
                <a:moveTo>
                  <a:pt x="0" y="0"/>
                </a:moveTo>
                <a:lnTo>
                  <a:pt x="6354509" y="0"/>
                </a:lnTo>
                <a:lnTo>
                  <a:pt x="6354509" y="3177254"/>
                </a:lnTo>
                <a:lnTo>
                  <a:pt x="0" y="3177254"/>
                </a:lnTo>
                <a:lnTo>
                  <a:pt x="0" y="0"/>
                </a:lnTo>
                <a:close/>
              </a:path>
            </a:pathLst>
          </a:custGeom>
          <a:blipFill rotWithShape="1">
            <a:blip r:embed="rId3">
              <a:alphaModFix amt="9999"/>
            </a:blip>
            <a:stretch>
              <a:fillRect b="-447" l="0" r="0" t="-448"/>
            </a:stretch>
          </a:blipFill>
          <a:ln>
            <a:noFill/>
          </a:ln>
        </p:spPr>
      </p:sp>
      <p:sp>
        <p:nvSpPr>
          <p:cNvPr id="363" name="Google Shape;363;p15"/>
          <p:cNvSpPr/>
          <p:nvPr/>
        </p:nvSpPr>
        <p:spPr>
          <a:xfrm>
            <a:off x="0" y="5741102"/>
            <a:ext cx="18288000" cy="4560996"/>
          </a:xfrm>
          <a:custGeom>
            <a:rect b="b" l="l" r="r" t="t"/>
            <a:pathLst>
              <a:path extrusionOk="0" h="4560996" w="18288000">
                <a:moveTo>
                  <a:pt x="0" y="0"/>
                </a:moveTo>
                <a:lnTo>
                  <a:pt x="18288000" y="0"/>
                </a:lnTo>
                <a:lnTo>
                  <a:pt x="18288000" y="4560996"/>
                </a:lnTo>
                <a:lnTo>
                  <a:pt x="0" y="4560996"/>
                </a:lnTo>
                <a:lnTo>
                  <a:pt x="0" y="0"/>
                </a:lnTo>
                <a:close/>
              </a:path>
            </a:pathLst>
          </a:custGeom>
          <a:blipFill rotWithShape="1">
            <a:blip r:embed="rId4">
              <a:alphaModFix/>
            </a:blip>
            <a:stretch>
              <a:fillRect b="0" l="0" r="0" t="0"/>
            </a:stretch>
          </a:blipFill>
          <a:ln>
            <a:noFill/>
          </a:ln>
        </p:spPr>
      </p:sp>
      <p:sp>
        <p:nvSpPr>
          <p:cNvPr id="364" name="Google Shape;364;p15"/>
          <p:cNvSpPr/>
          <p:nvPr/>
        </p:nvSpPr>
        <p:spPr>
          <a:xfrm>
            <a:off x="1368934" y="4396791"/>
            <a:ext cx="2956323" cy="3624809"/>
          </a:xfrm>
          <a:custGeom>
            <a:rect b="b" l="l" r="r" t="t"/>
            <a:pathLst>
              <a:path extrusionOk="0" h="3624809" w="2956323">
                <a:moveTo>
                  <a:pt x="0" y="0"/>
                </a:moveTo>
                <a:lnTo>
                  <a:pt x="2956323" y="0"/>
                </a:lnTo>
                <a:lnTo>
                  <a:pt x="2956323" y="3624809"/>
                </a:lnTo>
                <a:lnTo>
                  <a:pt x="0" y="3624809"/>
                </a:lnTo>
                <a:lnTo>
                  <a:pt x="0" y="0"/>
                </a:lnTo>
                <a:close/>
              </a:path>
            </a:pathLst>
          </a:custGeom>
          <a:blipFill rotWithShape="1">
            <a:blip r:embed="rId5">
              <a:alphaModFix/>
            </a:blip>
            <a:stretch>
              <a:fillRect b="0" l="0" r="0" t="0"/>
            </a:stretch>
          </a:blipFill>
          <a:ln>
            <a:noFill/>
          </a:ln>
        </p:spPr>
      </p:sp>
      <p:sp>
        <p:nvSpPr>
          <p:cNvPr id="365" name="Google Shape;365;p15"/>
          <p:cNvSpPr/>
          <p:nvPr/>
        </p:nvSpPr>
        <p:spPr>
          <a:xfrm>
            <a:off x="4570471" y="4396791"/>
            <a:ext cx="2956323" cy="3624809"/>
          </a:xfrm>
          <a:custGeom>
            <a:rect b="b" l="l" r="r" t="t"/>
            <a:pathLst>
              <a:path extrusionOk="0" h="3624809" w="2956323">
                <a:moveTo>
                  <a:pt x="0" y="0"/>
                </a:moveTo>
                <a:lnTo>
                  <a:pt x="2956323" y="0"/>
                </a:lnTo>
                <a:lnTo>
                  <a:pt x="2956323" y="3624809"/>
                </a:lnTo>
                <a:lnTo>
                  <a:pt x="0" y="3624809"/>
                </a:lnTo>
                <a:lnTo>
                  <a:pt x="0" y="0"/>
                </a:lnTo>
                <a:close/>
              </a:path>
            </a:pathLst>
          </a:custGeom>
          <a:blipFill rotWithShape="1">
            <a:blip r:embed="rId5">
              <a:alphaModFix/>
            </a:blip>
            <a:stretch>
              <a:fillRect b="0" l="0" r="0" t="0"/>
            </a:stretch>
          </a:blipFill>
          <a:ln>
            <a:noFill/>
          </a:ln>
        </p:spPr>
      </p:sp>
      <p:sp>
        <p:nvSpPr>
          <p:cNvPr id="366" name="Google Shape;366;p15"/>
          <p:cNvSpPr/>
          <p:nvPr/>
        </p:nvSpPr>
        <p:spPr>
          <a:xfrm>
            <a:off x="7780053" y="4396791"/>
            <a:ext cx="2956323" cy="3624809"/>
          </a:xfrm>
          <a:custGeom>
            <a:rect b="b" l="l" r="r" t="t"/>
            <a:pathLst>
              <a:path extrusionOk="0" h="3624809" w="2956323">
                <a:moveTo>
                  <a:pt x="0" y="0"/>
                </a:moveTo>
                <a:lnTo>
                  <a:pt x="2956323" y="0"/>
                </a:lnTo>
                <a:lnTo>
                  <a:pt x="2956323" y="3624809"/>
                </a:lnTo>
                <a:lnTo>
                  <a:pt x="0" y="3624809"/>
                </a:lnTo>
                <a:lnTo>
                  <a:pt x="0" y="0"/>
                </a:lnTo>
                <a:close/>
              </a:path>
            </a:pathLst>
          </a:custGeom>
          <a:blipFill rotWithShape="1">
            <a:blip r:embed="rId5">
              <a:alphaModFix/>
            </a:blip>
            <a:stretch>
              <a:fillRect b="0" l="0" r="0" t="0"/>
            </a:stretch>
          </a:blipFill>
          <a:ln>
            <a:noFill/>
          </a:ln>
        </p:spPr>
      </p:sp>
      <p:sp>
        <p:nvSpPr>
          <p:cNvPr id="367" name="Google Shape;367;p15"/>
          <p:cNvSpPr/>
          <p:nvPr/>
        </p:nvSpPr>
        <p:spPr>
          <a:xfrm>
            <a:off x="11034103" y="4396791"/>
            <a:ext cx="2956323" cy="3624809"/>
          </a:xfrm>
          <a:custGeom>
            <a:rect b="b" l="l" r="r" t="t"/>
            <a:pathLst>
              <a:path extrusionOk="0" h="3624809" w="2956323">
                <a:moveTo>
                  <a:pt x="0" y="0"/>
                </a:moveTo>
                <a:lnTo>
                  <a:pt x="2956323" y="0"/>
                </a:lnTo>
                <a:lnTo>
                  <a:pt x="2956323" y="3624809"/>
                </a:lnTo>
                <a:lnTo>
                  <a:pt x="0" y="3624809"/>
                </a:lnTo>
                <a:lnTo>
                  <a:pt x="0" y="0"/>
                </a:lnTo>
                <a:close/>
              </a:path>
            </a:pathLst>
          </a:custGeom>
          <a:blipFill rotWithShape="1">
            <a:blip r:embed="rId5">
              <a:alphaModFix/>
            </a:blip>
            <a:stretch>
              <a:fillRect b="0" l="0" r="0" t="0"/>
            </a:stretch>
          </a:blipFill>
          <a:ln>
            <a:noFill/>
          </a:ln>
        </p:spPr>
      </p:sp>
      <p:sp>
        <p:nvSpPr>
          <p:cNvPr id="368" name="Google Shape;368;p15"/>
          <p:cNvSpPr/>
          <p:nvPr/>
        </p:nvSpPr>
        <p:spPr>
          <a:xfrm>
            <a:off x="14302977" y="4396791"/>
            <a:ext cx="2956323" cy="3624809"/>
          </a:xfrm>
          <a:custGeom>
            <a:rect b="b" l="l" r="r" t="t"/>
            <a:pathLst>
              <a:path extrusionOk="0" h="3624809" w="2956323">
                <a:moveTo>
                  <a:pt x="0" y="0"/>
                </a:moveTo>
                <a:lnTo>
                  <a:pt x="2956323" y="0"/>
                </a:lnTo>
                <a:lnTo>
                  <a:pt x="2956323" y="3624809"/>
                </a:lnTo>
                <a:lnTo>
                  <a:pt x="0" y="3624809"/>
                </a:lnTo>
                <a:lnTo>
                  <a:pt x="0" y="0"/>
                </a:lnTo>
                <a:close/>
              </a:path>
            </a:pathLst>
          </a:custGeom>
          <a:blipFill rotWithShape="1">
            <a:blip r:embed="rId5">
              <a:alphaModFix/>
            </a:blip>
            <a:stretch>
              <a:fillRect b="0" l="0" r="0" t="0"/>
            </a:stretch>
          </a:blipFill>
          <a:ln>
            <a:noFill/>
          </a:ln>
        </p:spPr>
      </p:sp>
      <p:sp>
        <p:nvSpPr>
          <p:cNvPr id="369" name="Google Shape;369;p15"/>
          <p:cNvSpPr/>
          <p:nvPr/>
        </p:nvSpPr>
        <p:spPr>
          <a:xfrm>
            <a:off x="2351243" y="5406487"/>
            <a:ext cx="991705" cy="991705"/>
          </a:xfrm>
          <a:custGeom>
            <a:rect b="b" l="l" r="r" t="t"/>
            <a:pathLst>
              <a:path extrusionOk="0" h="991705" w="991705">
                <a:moveTo>
                  <a:pt x="0" y="0"/>
                </a:moveTo>
                <a:lnTo>
                  <a:pt x="991705" y="0"/>
                </a:lnTo>
                <a:lnTo>
                  <a:pt x="991705" y="991705"/>
                </a:lnTo>
                <a:lnTo>
                  <a:pt x="0" y="991705"/>
                </a:lnTo>
                <a:lnTo>
                  <a:pt x="0" y="0"/>
                </a:lnTo>
                <a:close/>
              </a:path>
            </a:pathLst>
          </a:custGeom>
          <a:blipFill rotWithShape="1">
            <a:blip r:embed="rId6">
              <a:alphaModFix/>
            </a:blip>
            <a:stretch>
              <a:fillRect b="0" l="0" r="0" t="0"/>
            </a:stretch>
          </a:blipFill>
          <a:ln>
            <a:noFill/>
          </a:ln>
        </p:spPr>
      </p:sp>
      <p:sp>
        <p:nvSpPr>
          <p:cNvPr id="370" name="Google Shape;370;p15"/>
          <p:cNvSpPr/>
          <p:nvPr/>
        </p:nvSpPr>
        <p:spPr>
          <a:xfrm>
            <a:off x="5556803" y="5406487"/>
            <a:ext cx="991705" cy="991705"/>
          </a:xfrm>
          <a:custGeom>
            <a:rect b="b" l="l" r="r" t="t"/>
            <a:pathLst>
              <a:path extrusionOk="0" h="991705" w="991705">
                <a:moveTo>
                  <a:pt x="0" y="0"/>
                </a:moveTo>
                <a:lnTo>
                  <a:pt x="991705" y="0"/>
                </a:lnTo>
                <a:lnTo>
                  <a:pt x="991705" y="991705"/>
                </a:lnTo>
                <a:lnTo>
                  <a:pt x="0" y="991705"/>
                </a:lnTo>
                <a:lnTo>
                  <a:pt x="0" y="0"/>
                </a:lnTo>
                <a:close/>
              </a:path>
            </a:pathLst>
          </a:custGeom>
          <a:blipFill rotWithShape="1">
            <a:blip r:embed="rId7">
              <a:alphaModFix/>
            </a:blip>
            <a:stretch>
              <a:fillRect b="0" l="0" r="0" t="0"/>
            </a:stretch>
          </a:blipFill>
          <a:ln>
            <a:noFill/>
          </a:ln>
        </p:spPr>
      </p:sp>
      <p:sp>
        <p:nvSpPr>
          <p:cNvPr id="371" name="Google Shape;371;p15"/>
          <p:cNvSpPr/>
          <p:nvPr/>
        </p:nvSpPr>
        <p:spPr>
          <a:xfrm>
            <a:off x="8773952" y="5407495"/>
            <a:ext cx="1012994" cy="1012994"/>
          </a:xfrm>
          <a:custGeom>
            <a:rect b="b" l="l" r="r" t="t"/>
            <a:pathLst>
              <a:path extrusionOk="0" h="1012994" w="1012994">
                <a:moveTo>
                  <a:pt x="0" y="0"/>
                </a:moveTo>
                <a:lnTo>
                  <a:pt x="1012994" y="0"/>
                </a:lnTo>
                <a:lnTo>
                  <a:pt x="1012994" y="1012994"/>
                </a:lnTo>
                <a:lnTo>
                  <a:pt x="0" y="1012994"/>
                </a:lnTo>
                <a:lnTo>
                  <a:pt x="0" y="0"/>
                </a:lnTo>
                <a:close/>
              </a:path>
            </a:pathLst>
          </a:custGeom>
          <a:blipFill rotWithShape="1">
            <a:blip r:embed="rId8">
              <a:alphaModFix/>
            </a:blip>
            <a:stretch>
              <a:fillRect b="0" l="0" r="0" t="0"/>
            </a:stretch>
          </a:blipFill>
          <a:ln>
            <a:noFill/>
          </a:ln>
        </p:spPr>
      </p:sp>
      <p:sp>
        <p:nvSpPr>
          <p:cNvPr id="372" name="Google Shape;372;p15"/>
          <p:cNvSpPr/>
          <p:nvPr/>
        </p:nvSpPr>
        <p:spPr>
          <a:xfrm>
            <a:off x="12016413" y="5406487"/>
            <a:ext cx="991705" cy="991705"/>
          </a:xfrm>
          <a:custGeom>
            <a:rect b="b" l="l" r="r" t="t"/>
            <a:pathLst>
              <a:path extrusionOk="0" h="991705" w="991705">
                <a:moveTo>
                  <a:pt x="0" y="0"/>
                </a:moveTo>
                <a:lnTo>
                  <a:pt x="991705" y="0"/>
                </a:lnTo>
                <a:lnTo>
                  <a:pt x="991705" y="991705"/>
                </a:lnTo>
                <a:lnTo>
                  <a:pt x="0" y="991705"/>
                </a:lnTo>
                <a:lnTo>
                  <a:pt x="0" y="0"/>
                </a:lnTo>
                <a:close/>
              </a:path>
            </a:pathLst>
          </a:custGeom>
          <a:blipFill rotWithShape="1">
            <a:blip r:embed="rId9">
              <a:alphaModFix/>
            </a:blip>
            <a:stretch>
              <a:fillRect b="0" l="0" r="0" t="0"/>
            </a:stretch>
          </a:blipFill>
          <a:ln>
            <a:noFill/>
          </a:ln>
        </p:spPr>
      </p:sp>
      <p:sp>
        <p:nvSpPr>
          <p:cNvPr id="373" name="Google Shape;373;p15"/>
          <p:cNvSpPr/>
          <p:nvPr/>
        </p:nvSpPr>
        <p:spPr>
          <a:xfrm>
            <a:off x="15285286" y="5418140"/>
            <a:ext cx="991705" cy="991705"/>
          </a:xfrm>
          <a:custGeom>
            <a:rect b="b" l="l" r="r" t="t"/>
            <a:pathLst>
              <a:path extrusionOk="0" h="991705" w="991705">
                <a:moveTo>
                  <a:pt x="0" y="0"/>
                </a:moveTo>
                <a:lnTo>
                  <a:pt x="991705" y="0"/>
                </a:lnTo>
                <a:lnTo>
                  <a:pt x="991705" y="991705"/>
                </a:lnTo>
                <a:lnTo>
                  <a:pt x="0" y="991705"/>
                </a:lnTo>
                <a:lnTo>
                  <a:pt x="0" y="0"/>
                </a:lnTo>
                <a:close/>
              </a:path>
            </a:pathLst>
          </a:custGeom>
          <a:blipFill rotWithShape="1">
            <a:blip r:embed="rId10">
              <a:alphaModFix/>
            </a:blip>
            <a:stretch>
              <a:fillRect b="0" l="0" r="0" t="0"/>
            </a:stretch>
          </a:blipFill>
          <a:ln>
            <a:noFill/>
          </a:ln>
        </p:spPr>
      </p:sp>
      <p:sp>
        <p:nvSpPr>
          <p:cNvPr id="374" name="Google Shape;374;p15"/>
          <p:cNvSpPr txBox="1"/>
          <p:nvPr/>
        </p:nvSpPr>
        <p:spPr>
          <a:xfrm>
            <a:off x="3817284" y="2139975"/>
            <a:ext cx="10653432" cy="981075"/>
          </a:xfrm>
          <a:prstGeom prst="rect">
            <a:avLst/>
          </a:prstGeom>
          <a:noFill/>
          <a:ln>
            <a:noFill/>
          </a:ln>
        </p:spPr>
        <p:txBody>
          <a:bodyPr anchorCtr="0" anchor="t" bIns="0" lIns="0" spcFirstLastPara="1" rIns="0" wrap="square" tIns="0">
            <a:spAutoFit/>
          </a:bodyPr>
          <a:lstStyle/>
          <a:p>
            <a:pPr indent="0" lvl="0" marL="0" marR="0" rtl="0" algn="ctr">
              <a:lnSpc>
                <a:spcPct val="120000"/>
              </a:lnSpc>
              <a:spcBef>
                <a:spcPts val="0"/>
              </a:spcBef>
              <a:spcAft>
                <a:spcPts val="0"/>
              </a:spcAft>
              <a:buNone/>
            </a:pPr>
            <a:r>
              <a:rPr b="1" i="0" lang="en-US" sz="6400" u="none" cap="none" strike="noStrike">
                <a:solidFill>
                  <a:srgbClr val="FFFFFF"/>
                </a:solidFill>
                <a:latin typeface="Arial"/>
                <a:ea typeface="Arial"/>
                <a:cs typeface="Arial"/>
                <a:sym typeface="Arial"/>
              </a:rPr>
              <a:t>Required documentation</a:t>
            </a:r>
            <a:endParaRPr/>
          </a:p>
        </p:txBody>
      </p:sp>
      <p:sp>
        <p:nvSpPr>
          <p:cNvPr id="375" name="Google Shape;375;p15"/>
          <p:cNvSpPr txBox="1"/>
          <p:nvPr/>
        </p:nvSpPr>
        <p:spPr>
          <a:xfrm>
            <a:off x="4605438" y="6610425"/>
            <a:ext cx="2886391" cy="109918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2100" u="none" cap="none" strike="noStrike">
                <a:solidFill>
                  <a:srgbClr val="000000"/>
                </a:solidFill>
                <a:latin typeface="Arial"/>
                <a:ea typeface="Arial"/>
                <a:cs typeface="Arial"/>
                <a:sym typeface="Arial"/>
              </a:rPr>
              <a:t>CV and GCP certificate for all on delegation log</a:t>
            </a:r>
            <a:endParaRPr/>
          </a:p>
        </p:txBody>
      </p:sp>
      <p:sp>
        <p:nvSpPr>
          <p:cNvPr id="376" name="Google Shape;376;p15"/>
          <p:cNvSpPr txBox="1"/>
          <p:nvPr/>
        </p:nvSpPr>
        <p:spPr>
          <a:xfrm>
            <a:off x="7815019" y="6622078"/>
            <a:ext cx="2886391" cy="35623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2100" u="none" cap="none" strike="noStrike">
                <a:solidFill>
                  <a:srgbClr val="000000"/>
                </a:solidFill>
                <a:latin typeface="Arial"/>
                <a:ea typeface="Arial"/>
                <a:cs typeface="Arial"/>
                <a:sym typeface="Arial"/>
              </a:rPr>
              <a:t>Signed OID</a:t>
            </a:r>
            <a:endParaRPr/>
          </a:p>
        </p:txBody>
      </p:sp>
      <p:sp>
        <p:nvSpPr>
          <p:cNvPr id="377" name="Google Shape;377;p15"/>
          <p:cNvSpPr txBox="1"/>
          <p:nvPr/>
        </p:nvSpPr>
        <p:spPr>
          <a:xfrm>
            <a:off x="11069070" y="6610425"/>
            <a:ext cx="2886391" cy="72771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2100" u="none" cap="none" strike="noStrike">
                <a:solidFill>
                  <a:srgbClr val="000000"/>
                </a:solidFill>
                <a:latin typeface="Arial"/>
                <a:ea typeface="Arial"/>
                <a:cs typeface="Arial"/>
                <a:sym typeface="Arial"/>
              </a:rPr>
              <a:t>Site capacity and capability</a:t>
            </a:r>
            <a:endParaRPr/>
          </a:p>
        </p:txBody>
      </p:sp>
      <p:sp>
        <p:nvSpPr>
          <p:cNvPr id="378" name="Google Shape;378;p15"/>
          <p:cNvSpPr txBox="1"/>
          <p:nvPr/>
        </p:nvSpPr>
        <p:spPr>
          <a:xfrm>
            <a:off x="14337943" y="6622078"/>
            <a:ext cx="2886391" cy="35623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2100" u="none" cap="none" strike="noStrike">
                <a:solidFill>
                  <a:srgbClr val="000000"/>
                </a:solidFill>
                <a:latin typeface="Arial"/>
                <a:ea typeface="Arial"/>
                <a:cs typeface="Arial"/>
                <a:sym typeface="Arial"/>
              </a:rPr>
              <a:t>Site contact details</a:t>
            </a:r>
            <a:endParaRPr/>
          </a:p>
        </p:txBody>
      </p:sp>
      <p:sp>
        <p:nvSpPr>
          <p:cNvPr id="379" name="Google Shape;379;p15"/>
          <p:cNvSpPr txBox="1"/>
          <p:nvPr/>
        </p:nvSpPr>
        <p:spPr>
          <a:xfrm>
            <a:off x="1403900" y="6610425"/>
            <a:ext cx="2886391" cy="72771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2100" u="none" cap="none" strike="noStrike">
                <a:solidFill>
                  <a:srgbClr val="000000"/>
                </a:solidFill>
                <a:latin typeface="Arial"/>
                <a:ea typeface="Arial"/>
                <a:cs typeface="Arial"/>
                <a:sym typeface="Arial"/>
              </a:rPr>
              <a:t>Signed delegation log</a:t>
            </a:r>
            <a:endParaRPr/>
          </a:p>
        </p:txBody>
      </p:sp>
      <p:sp>
        <p:nvSpPr>
          <p:cNvPr id="380" name="Google Shape;380;p15"/>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11">
              <a:alphaModFix/>
            </a:blip>
            <a:stretch>
              <a:fillRect b="0" l="0" r="0" t="0"/>
            </a:stretch>
          </a:blipFill>
          <a:ln>
            <a:noFill/>
          </a:ln>
        </p:spPr>
      </p:sp>
      <p:sp>
        <p:nvSpPr>
          <p:cNvPr id="381" name="Google Shape;381;p15"/>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12">
              <a:alphaModFix/>
            </a:blip>
            <a:stretch>
              <a:fillRect b="0" l="0" r="0" t="0"/>
            </a:stretch>
          </a:blipFill>
          <a:ln>
            <a:noFill/>
          </a:ln>
        </p:spPr>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686C8"/>
        </a:solidFill>
      </p:bgPr>
    </p:bg>
    <p:spTree>
      <p:nvGrpSpPr>
        <p:cNvPr id="385" name="Shape 385"/>
        <p:cNvGrpSpPr/>
        <p:nvPr/>
      </p:nvGrpSpPr>
      <p:grpSpPr>
        <a:xfrm>
          <a:off x="0" y="0"/>
          <a:ext cx="0" cy="0"/>
          <a:chOff x="0" y="0"/>
          <a:chExt cx="0" cy="0"/>
        </a:xfrm>
      </p:grpSpPr>
      <p:sp>
        <p:nvSpPr>
          <p:cNvPr id="386" name="Google Shape;386;p16"/>
          <p:cNvSpPr/>
          <p:nvPr/>
        </p:nvSpPr>
        <p:spPr>
          <a:xfrm>
            <a:off x="12056743" y="3389889"/>
            <a:ext cx="8791180" cy="8791180"/>
          </a:xfrm>
          <a:custGeom>
            <a:rect b="b" l="l" r="r" t="t"/>
            <a:pathLst>
              <a:path extrusionOk="0" h="8791180" w="8791180">
                <a:moveTo>
                  <a:pt x="0" y="0"/>
                </a:moveTo>
                <a:lnTo>
                  <a:pt x="8791180" y="0"/>
                </a:lnTo>
                <a:lnTo>
                  <a:pt x="8791180" y="8791180"/>
                </a:lnTo>
                <a:lnTo>
                  <a:pt x="0" y="8791180"/>
                </a:lnTo>
                <a:lnTo>
                  <a:pt x="0" y="0"/>
                </a:lnTo>
                <a:close/>
              </a:path>
            </a:pathLst>
          </a:custGeom>
          <a:blipFill rotWithShape="1">
            <a:blip r:embed="rId3">
              <a:alphaModFix/>
            </a:blip>
            <a:stretch>
              <a:fillRect b="0" l="0" r="0" t="0"/>
            </a:stretch>
          </a:blipFill>
          <a:ln>
            <a:noFill/>
          </a:ln>
        </p:spPr>
      </p:sp>
      <p:sp>
        <p:nvSpPr>
          <p:cNvPr id="387" name="Google Shape;387;p16"/>
          <p:cNvSpPr/>
          <p:nvPr/>
        </p:nvSpPr>
        <p:spPr>
          <a:xfrm>
            <a:off x="1658129" y="2393114"/>
            <a:ext cx="7992330" cy="5500773"/>
          </a:xfrm>
          <a:custGeom>
            <a:rect b="b" l="l" r="r" t="t"/>
            <a:pathLst>
              <a:path extrusionOk="0" h="5500773" w="7992330">
                <a:moveTo>
                  <a:pt x="0" y="0"/>
                </a:moveTo>
                <a:lnTo>
                  <a:pt x="7992330" y="0"/>
                </a:lnTo>
                <a:lnTo>
                  <a:pt x="7992330" y="5500773"/>
                </a:lnTo>
                <a:lnTo>
                  <a:pt x="0" y="5500773"/>
                </a:lnTo>
                <a:lnTo>
                  <a:pt x="0" y="0"/>
                </a:lnTo>
                <a:close/>
              </a:path>
            </a:pathLst>
          </a:custGeom>
          <a:blipFill rotWithShape="1">
            <a:blip r:embed="rId4">
              <a:alphaModFix/>
            </a:blip>
            <a:stretch>
              <a:fillRect b="0" l="0" r="0" t="0"/>
            </a:stretch>
          </a:blipFill>
          <a:ln>
            <a:noFill/>
          </a:ln>
        </p:spPr>
      </p:sp>
      <p:sp>
        <p:nvSpPr>
          <p:cNvPr id="388" name="Google Shape;388;p16"/>
          <p:cNvSpPr txBox="1"/>
          <p:nvPr/>
        </p:nvSpPr>
        <p:spPr>
          <a:xfrm>
            <a:off x="2477488" y="3954340"/>
            <a:ext cx="5882148" cy="181483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1" i="0" lang="en-US" sz="6400" u="none" cap="none" strike="noStrike">
                <a:solidFill>
                  <a:srgbClr val="F5F5EF"/>
                </a:solidFill>
                <a:latin typeface="Arial"/>
                <a:ea typeface="Arial"/>
                <a:cs typeface="Arial"/>
                <a:sym typeface="Arial"/>
              </a:rPr>
              <a:t>Contact Details</a:t>
            </a:r>
            <a:endParaRPr/>
          </a:p>
        </p:txBody>
      </p:sp>
      <p:sp>
        <p:nvSpPr>
          <p:cNvPr id="389" name="Google Shape;389;p16"/>
          <p:cNvSpPr txBox="1"/>
          <p:nvPr/>
        </p:nvSpPr>
        <p:spPr>
          <a:xfrm>
            <a:off x="2477488" y="5763912"/>
            <a:ext cx="5882148" cy="578326"/>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3200" u="none" cap="none" strike="noStrike">
                <a:solidFill>
                  <a:srgbClr val="FFFFFF"/>
                </a:solidFill>
                <a:latin typeface="Arial"/>
                <a:ea typeface="Arial"/>
                <a:cs typeface="Arial"/>
                <a:sym typeface="Arial"/>
              </a:rPr>
              <a:t>Get in touch!</a:t>
            </a:r>
            <a:endParaRPr/>
          </a:p>
        </p:txBody>
      </p:sp>
      <p:sp>
        <p:nvSpPr>
          <p:cNvPr id="390" name="Google Shape;390;p16"/>
          <p:cNvSpPr/>
          <p:nvPr/>
        </p:nvSpPr>
        <p:spPr>
          <a:xfrm>
            <a:off x="9321575" y="2784490"/>
            <a:ext cx="5866865" cy="1433092"/>
          </a:xfrm>
          <a:custGeom>
            <a:rect b="b" l="l" r="r" t="t"/>
            <a:pathLst>
              <a:path extrusionOk="0" h="1433092" w="5866865">
                <a:moveTo>
                  <a:pt x="0" y="0"/>
                </a:moveTo>
                <a:lnTo>
                  <a:pt x="5866865" y="0"/>
                </a:lnTo>
                <a:lnTo>
                  <a:pt x="5866865" y="1433092"/>
                </a:lnTo>
                <a:lnTo>
                  <a:pt x="0" y="1433092"/>
                </a:lnTo>
                <a:lnTo>
                  <a:pt x="0" y="0"/>
                </a:lnTo>
                <a:close/>
              </a:path>
            </a:pathLst>
          </a:custGeom>
          <a:blipFill rotWithShape="1">
            <a:blip r:embed="rId5">
              <a:alphaModFix/>
            </a:blip>
            <a:stretch>
              <a:fillRect b="0" l="0" r="0" t="0"/>
            </a:stretch>
          </a:blipFill>
          <a:ln>
            <a:noFill/>
          </a:ln>
        </p:spPr>
      </p:sp>
      <p:sp>
        <p:nvSpPr>
          <p:cNvPr id="391" name="Google Shape;391;p16"/>
          <p:cNvSpPr/>
          <p:nvPr/>
        </p:nvSpPr>
        <p:spPr>
          <a:xfrm>
            <a:off x="9321575" y="4426954"/>
            <a:ext cx="5866865" cy="1433092"/>
          </a:xfrm>
          <a:custGeom>
            <a:rect b="b" l="l" r="r" t="t"/>
            <a:pathLst>
              <a:path extrusionOk="0" h="1433092" w="5866865">
                <a:moveTo>
                  <a:pt x="0" y="0"/>
                </a:moveTo>
                <a:lnTo>
                  <a:pt x="5866865" y="0"/>
                </a:lnTo>
                <a:lnTo>
                  <a:pt x="5866865" y="1433092"/>
                </a:lnTo>
                <a:lnTo>
                  <a:pt x="0" y="1433092"/>
                </a:lnTo>
                <a:lnTo>
                  <a:pt x="0" y="0"/>
                </a:lnTo>
                <a:close/>
              </a:path>
            </a:pathLst>
          </a:custGeom>
          <a:blipFill rotWithShape="1">
            <a:blip r:embed="rId5">
              <a:alphaModFix/>
            </a:blip>
            <a:stretch>
              <a:fillRect b="0" l="0" r="0" t="0"/>
            </a:stretch>
          </a:blipFill>
          <a:ln>
            <a:noFill/>
          </a:ln>
        </p:spPr>
      </p:sp>
      <p:sp>
        <p:nvSpPr>
          <p:cNvPr id="392" name="Google Shape;392;p16"/>
          <p:cNvSpPr/>
          <p:nvPr/>
        </p:nvSpPr>
        <p:spPr>
          <a:xfrm>
            <a:off x="9321575" y="6028180"/>
            <a:ext cx="5866865" cy="1433092"/>
          </a:xfrm>
          <a:custGeom>
            <a:rect b="b" l="l" r="r" t="t"/>
            <a:pathLst>
              <a:path extrusionOk="0" h="1433092" w="5866865">
                <a:moveTo>
                  <a:pt x="0" y="0"/>
                </a:moveTo>
                <a:lnTo>
                  <a:pt x="5866865" y="0"/>
                </a:lnTo>
                <a:lnTo>
                  <a:pt x="5866865" y="1433092"/>
                </a:lnTo>
                <a:lnTo>
                  <a:pt x="0" y="1433092"/>
                </a:lnTo>
                <a:lnTo>
                  <a:pt x="0" y="0"/>
                </a:lnTo>
                <a:close/>
              </a:path>
            </a:pathLst>
          </a:custGeom>
          <a:blipFill rotWithShape="1">
            <a:blip r:embed="rId5">
              <a:alphaModFix/>
            </a:blip>
            <a:stretch>
              <a:fillRect b="0" l="0" r="0" t="0"/>
            </a:stretch>
          </a:blipFill>
          <a:ln>
            <a:noFill/>
          </a:ln>
        </p:spPr>
      </p:sp>
      <p:sp>
        <p:nvSpPr>
          <p:cNvPr id="393" name="Google Shape;393;p16"/>
          <p:cNvSpPr/>
          <p:nvPr/>
        </p:nvSpPr>
        <p:spPr>
          <a:xfrm>
            <a:off x="13564277" y="3233850"/>
            <a:ext cx="4723723" cy="7021751"/>
          </a:xfrm>
          <a:custGeom>
            <a:rect b="b" l="l" r="r" t="t"/>
            <a:pathLst>
              <a:path extrusionOk="0" h="7021751" w="4723723">
                <a:moveTo>
                  <a:pt x="0" y="0"/>
                </a:moveTo>
                <a:lnTo>
                  <a:pt x="4723723" y="0"/>
                </a:lnTo>
                <a:lnTo>
                  <a:pt x="4723723" y="7021751"/>
                </a:lnTo>
                <a:lnTo>
                  <a:pt x="0" y="7021751"/>
                </a:lnTo>
                <a:lnTo>
                  <a:pt x="0" y="0"/>
                </a:lnTo>
                <a:close/>
              </a:path>
            </a:pathLst>
          </a:custGeom>
          <a:blipFill rotWithShape="1">
            <a:blip r:embed="rId6">
              <a:alphaModFix/>
            </a:blip>
            <a:stretch>
              <a:fillRect b="0" l="-52" r="-51" t="0"/>
            </a:stretch>
          </a:blipFill>
          <a:ln>
            <a:noFill/>
          </a:ln>
        </p:spPr>
      </p:sp>
      <p:sp>
        <p:nvSpPr>
          <p:cNvPr id="394" name="Google Shape;394;p16"/>
          <p:cNvSpPr txBox="1"/>
          <p:nvPr/>
        </p:nvSpPr>
        <p:spPr>
          <a:xfrm>
            <a:off x="10138994" y="3016702"/>
            <a:ext cx="4261204" cy="360997"/>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2100" u="none" cap="none" strike="noStrike">
                <a:solidFill>
                  <a:srgbClr val="162942"/>
                </a:solidFill>
                <a:latin typeface="Arial"/>
                <a:ea typeface="Arial"/>
                <a:cs typeface="Arial"/>
                <a:sym typeface="Arial"/>
              </a:rPr>
              <a:t>Study Email Address</a:t>
            </a:r>
            <a:endParaRPr/>
          </a:p>
        </p:txBody>
      </p:sp>
      <p:sp>
        <p:nvSpPr>
          <p:cNvPr id="395" name="Google Shape;395;p16"/>
          <p:cNvSpPr txBox="1"/>
          <p:nvPr/>
        </p:nvSpPr>
        <p:spPr>
          <a:xfrm>
            <a:off x="10138994" y="3541028"/>
            <a:ext cx="4261200" cy="2772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800" u="none" cap="none" strike="noStrike">
                <a:solidFill>
                  <a:srgbClr val="162942"/>
                </a:solidFill>
                <a:latin typeface="Arial"/>
                <a:ea typeface="Arial"/>
                <a:cs typeface="Arial"/>
                <a:sym typeface="Arial"/>
              </a:rPr>
              <a:t>typhoonstudy@entintegrate.co.uk</a:t>
            </a:r>
            <a:endParaRPr/>
          </a:p>
        </p:txBody>
      </p:sp>
      <p:sp>
        <p:nvSpPr>
          <p:cNvPr id="396" name="Google Shape;396;p16"/>
          <p:cNvSpPr txBox="1"/>
          <p:nvPr/>
        </p:nvSpPr>
        <p:spPr>
          <a:xfrm>
            <a:off x="10138994" y="4638547"/>
            <a:ext cx="3951477" cy="389573"/>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2100" u="none" cap="none" strike="noStrike">
                <a:solidFill>
                  <a:srgbClr val="162942"/>
                </a:solidFill>
                <a:latin typeface="Arial"/>
                <a:ea typeface="Arial"/>
                <a:cs typeface="Arial"/>
                <a:sym typeface="Arial"/>
              </a:rPr>
              <a:t>Website</a:t>
            </a:r>
            <a:endParaRPr/>
          </a:p>
        </p:txBody>
      </p:sp>
      <p:sp>
        <p:nvSpPr>
          <p:cNvPr id="397" name="Google Shape;397;p16"/>
          <p:cNvSpPr txBox="1"/>
          <p:nvPr/>
        </p:nvSpPr>
        <p:spPr>
          <a:xfrm>
            <a:off x="10138994" y="5162873"/>
            <a:ext cx="3951477" cy="33528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800" u="none" cap="none" strike="noStrike">
                <a:solidFill>
                  <a:srgbClr val="162942"/>
                </a:solidFill>
                <a:latin typeface="Arial"/>
                <a:ea typeface="Arial"/>
                <a:cs typeface="Arial"/>
                <a:sym typeface="Arial"/>
              </a:rPr>
              <a:t>@www.entintegrate.co.uk</a:t>
            </a:r>
            <a:endParaRPr/>
          </a:p>
        </p:txBody>
      </p:sp>
      <p:sp>
        <p:nvSpPr>
          <p:cNvPr id="398" name="Google Shape;398;p16"/>
          <p:cNvSpPr txBox="1"/>
          <p:nvPr/>
        </p:nvSpPr>
        <p:spPr>
          <a:xfrm>
            <a:off x="10138994" y="6260393"/>
            <a:ext cx="3372842" cy="389573"/>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2100" u="none" cap="none" strike="noStrike">
                <a:solidFill>
                  <a:srgbClr val="162942"/>
                </a:solidFill>
                <a:latin typeface="Arial"/>
                <a:ea typeface="Arial"/>
                <a:cs typeface="Arial"/>
                <a:sym typeface="Arial"/>
              </a:rPr>
              <a:t>Twitter / X</a:t>
            </a:r>
            <a:endParaRPr/>
          </a:p>
        </p:txBody>
      </p:sp>
      <p:sp>
        <p:nvSpPr>
          <p:cNvPr id="399" name="Google Shape;399;p16"/>
          <p:cNvSpPr txBox="1"/>
          <p:nvPr/>
        </p:nvSpPr>
        <p:spPr>
          <a:xfrm>
            <a:off x="10138994" y="6784719"/>
            <a:ext cx="3372842" cy="33528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0" i="0" lang="en-US" sz="1800" u="none" cap="none" strike="noStrike">
                <a:solidFill>
                  <a:srgbClr val="162942"/>
                </a:solidFill>
                <a:latin typeface="Arial"/>
                <a:ea typeface="Arial"/>
                <a:cs typeface="Arial"/>
                <a:sym typeface="Arial"/>
              </a:rPr>
              <a:t>@ENTintegrate</a:t>
            </a:r>
            <a:endParaRPr/>
          </a:p>
        </p:txBody>
      </p:sp>
      <p:sp>
        <p:nvSpPr>
          <p:cNvPr id="400" name="Google Shape;400;p16"/>
          <p:cNvSpPr txBox="1"/>
          <p:nvPr/>
        </p:nvSpPr>
        <p:spPr>
          <a:xfrm>
            <a:off x="5638800" y="9146795"/>
            <a:ext cx="6413599" cy="274604"/>
          </a:xfrm>
          <a:prstGeom prst="rect">
            <a:avLst/>
          </a:prstGeom>
          <a:noFill/>
          <a:ln>
            <a:noFill/>
          </a:ln>
        </p:spPr>
        <p:txBody>
          <a:bodyPr anchorCtr="0" anchor="t" bIns="0" lIns="0" spcFirstLastPara="1" rIns="0" wrap="square" tIns="0">
            <a:spAutoFit/>
          </a:bodyPr>
          <a:lstStyle/>
          <a:p>
            <a:pPr indent="0" lvl="0" marL="0" marR="0" rtl="0" algn="ctr">
              <a:lnSpc>
                <a:spcPct val="140028"/>
              </a:lnSpc>
              <a:spcBef>
                <a:spcPts val="0"/>
              </a:spcBef>
              <a:spcAft>
                <a:spcPts val="0"/>
              </a:spcAft>
              <a:buNone/>
            </a:pPr>
            <a:r>
              <a:rPr b="0" i="0" lang="en-US" sz="1399" u="none" cap="none" strike="noStrike">
                <a:solidFill>
                  <a:srgbClr val="F5F5EF"/>
                </a:solidFill>
                <a:latin typeface="Arial"/>
                <a:ea typeface="Arial"/>
                <a:cs typeface="Arial"/>
                <a:sym typeface="Arial"/>
              </a:rPr>
              <a:t>INTEGRATE </a:t>
            </a:r>
            <a:r>
              <a:rPr b="1" i="0" lang="en-US" sz="1399" u="none" cap="none" strike="noStrike">
                <a:solidFill>
                  <a:srgbClr val="F5F5EF"/>
                </a:solidFill>
                <a:latin typeface="Arial"/>
                <a:ea typeface="Arial"/>
                <a:cs typeface="Arial"/>
                <a:sym typeface="Arial"/>
              </a:rPr>
              <a:t>| THE UK ENT TRAINEE RESEARCH NETWORK</a:t>
            </a:r>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
          <p:cNvSpPr/>
          <p:nvPr/>
        </p:nvSpPr>
        <p:spPr>
          <a:xfrm>
            <a:off x="0" y="6585740"/>
            <a:ext cx="18288000" cy="4095464"/>
          </a:xfrm>
          <a:custGeom>
            <a:rect b="b" l="l" r="r" t="t"/>
            <a:pathLst>
              <a:path extrusionOk="0" h="5460619" w="24384000">
                <a:moveTo>
                  <a:pt x="23893399" y="5460619"/>
                </a:moveTo>
                <a:lnTo>
                  <a:pt x="490601" y="5460619"/>
                </a:lnTo>
                <a:cubicBezTo>
                  <a:pt x="220218" y="5460619"/>
                  <a:pt x="0" y="5288280"/>
                  <a:pt x="0" y="5076825"/>
                </a:cubicBezTo>
                <a:lnTo>
                  <a:pt x="0" y="383667"/>
                </a:lnTo>
                <a:cubicBezTo>
                  <a:pt x="0" y="172212"/>
                  <a:pt x="220218" y="0"/>
                  <a:pt x="490601" y="0"/>
                </a:cubicBezTo>
                <a:lnTo>
                  <a:pt x="23893399" y="0"/>
                </a:lnTo>
                <a:cubicBezTo>
                  <a:pt x="24163782" y="0"/>
                  <a:pt x="24384000" y="172212"/>
                  <a:pt x="24384000" y="383667"/>
                </a:cubicBezTo>
                <a:lnTo>
                  <a:pt x="24384000" y="5076825"/>
                </a:lnTo>
                <a:cubicBezTo>
                  <a:pt x="24384000" y="5288280"/>
                  <a:pt x="24163782" y="5460492"/>
                  <a:pt x="23893399" y="5460492"/>
                </a:cubicBezTo>
                <a:close/>
              </a:path>
            </a:pathLst>
          </a:custGeom>
          <a:solidFill>
            <a:srgbClr val="4686C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
          <p:cNvSpPr/>
          <p:nvPr/>
        </p:nvSpPr>
        <p:spPr>
          <a:xfrm>
            <a:off x="1665945" y="2971757"/>
            <a:ext cx="15147868" cy="5486401"/>
          </a:xfrm>
          <a:custGeom>
            <a:rect b="b" l="l" r="r" t="t"/>
            <a:pathLst>
              <a:path extrusionOk="0" h="5486401" w="15147868">
                <a:moveTo>
                  <a:pt x="0" y="0"/>
                </a:moveTo>
                <a:lnTo>
                  <a:pt x="15147868" y="0"/>
                </a:lnTo>
                <a:lnTo>
                  <a:pt x="15147868" y="5486401"/>
                </a:lnTo>
                <a:lnTo>
                  <a:pt x="0" y="5486401"/>
                </a:lnTo>
                <a:lnTo>
                  <a:pt x="0" y="0"/>
                </a:lnTo>
                <a:close/>
              </a:path>
            </a:pathLst>
          </a:custGeom>
          <a:blipFill rotWithShape="1">
            <a:blip r:embed="rId3">
              <a:alphaModFix/>
            </a:blip>
            <a:stretch>
              <a:fillRect b="0" l="0" r="0" t="0"/>
            </a:stretch>
          </a:blipFill>
          <a:ln>
            <a:noFill/>
          </a:ln>
        </p:spPr>
      </p:sp>
      <p:sp>
        <p:nvSpPr>
          <p:cNvPr id="111" name="Google Shape;111;p2"/>
          <p:cNvSpPr/>
          <p:nvPr/>
        </p:nvSpPr>
        <p:spPr>
          <a:xfrm rot="10800000">
            <a:off x="9007073" y="4857378"/>
            <a:ext cx="7288890" cy="3644445"/>
          </a:xfrm>
          <a:custGeom>
            <a:rect b="b" l="l" r="r" t="t"/>
            <a:pathLst>
              <a:path extrusionOk="0" h="3644445" w="7288890">
                <a:moveTo>
                  <a:pt x="0" y="0"/>
                </a:moveTo>
                <a:lnTo>
                  <a:pt x="7288890" y="0"/>
                </a:lnTo>
                <a:lnTo>
                  <a:pt x="7288890" y="3644445"/>
                </a:lnTo>
                <a:lnTo>
                  <a:pt x="0" y="3644445"/>
                </a:lnTo>
                <a:lnTo>
                  <a:pt x="0" y="0"/>
                </a:lnTo>
                <a:close/>
              </a:path>
            </a:pathLst>
          </a:custGeom>
          <a:blipFill rotWithShape="1">
            <a:blip r:embed="rId4">
              <a:alphaModFix amt="9999"/>
            </a:blip>
            <a:stretch>
              <a:fillRect b="-389" l="0" r="0" t="-390"/>
            </a:stretch>
          </a:blipFill>
          <a:ln>
            <a:noFill/>
          </a:ln>
        </p:spPr>
      </p:sp>
      <p:sp>
        <p:nvSpPr>
          <p:cNvPr id="112" name="Google Shape;112;p2"/>
          <p:cNvSpPr/>
          <p:nvPr/>
        </p:nvSpPr>
        <p:spPr>
          <a:xfrm rot="10800000">
            <a:off x="9767812" y="5574453"/>
            <a:ext cx="5767412" cy="2883706"/>
          </a:xfrm>
          <a:custGeom>
            <a:rect b="b" l="l" r="r" t="t"/>
            <a:pathLst>
              <a:path extrusionOk="0" h="2883706" w="5767412">
                <a:moveTo>
                  <a:pt x="0" y="0"/>
                </a:moveTo>
                <a:lnTo>
                  <a:pt x="5767412" y="0"/>
                </a:lnTo>
                <a:lnTo>
                  <a:pt x="5767412" y="2883706"/>
                </a:lnTo>
                <a:lnTo>
                  <a:pt x="0" y="2883706"/>
                </a:lnTo>
                <a:lnTo>
                  <a:pt x="0" y="0"/>
                </a:lnTo>
                <a:close/>
              </a:path>
            </a:pathLst>
          </a:custGeom>
          <a:blipFill rotWithShape="1">
            <a:blip r:embed="rId4">
              <a:alphaModFix amt="9999"/>
            </a:blip>
            <a:stretch>
              <a:fillRect b="-494" l="0" r="0" t="-493"/>
            </a:stretch>
          </a:blipFill>
          <a:ln>
            <a:noFill/>
          </a:ln>
        </p:spPr>
      </p:sp>
      <p:sp>
        <p:nvSpPr>
          <p:cNvPr id="113" name="Google Shape;113;p2"/>
          <p:cNvSpPr/>
          <p:nvPr/>
        </p:nvSpPr>
        <p:spPr>
          <a:xfrm>
            <a:off x="10220155" y="1866900"/>
            <a:ext cx="4903774" cy="6591259"/>
          </a:xfrm>
          <a:custGeom>
            <a:rect b="b" l="l" r="r" t="t"/>
            <a:pathLst>
              <a:path extrusionOk="0" h="6591259" w="4903774">
                <a:moveTo>
                  <a:pt x="0" y="0"/>
                </a:moveTo>
                <a:lnTo>
                  <a:pt x="4903774" y="0"/>
                </a:lnTo>
                <a:lnTo>
                  <a:pt x="4903774" y="6591259"/>
                </a:lnTo>
                <a:lnTo>
                  <a:pt x="0" y="6591259"/>
                </a:lnTo>
                <a:lnTo>
                  <a:pt x="0" y="0"/>
                </a:lnTo>
                <a:close/>
              </a:path>
            </a:pathLst>
          </a:custGeom>
          <a:blipFill rotWithShape="1">
            <a:blip r:embed="rId5">
              <a:alphaModFix/>
            </a:blip>
            <a:stretch>
              <a:fillRect b="-343" l="0" r="0" t="-344"/>
            </a:stretch>
          </a:blipFill>
          <a:ln>
            <a:noFill/>
          </a:ln>
        </p:spPr>
      </p:sp>
      <p:sp>
        <p:nvSpPr>
          <p:cNvPr id="114" name="Google Shape;114;p2"/>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6">
              <a:alphaModFix/>
            </a:blip>
            <a:stretch>
              <a:fillRect b="0" l="0" r="0" t="0"/>
            </a:stretch>
          </a:blipFill>
          <a:ln>
            <a:noFill/>
          </a:ln>
        </p:spPr>
      </p:sp>
      <p:sp>
        <p:nvSpPr>
          <p:cNvPr id="115" name="Google Shape;115;p2"/>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7">
              <a:alphaModFix/>
            </a:blip>
            <a:stretch>
              <a:fillRect b="0" l="0" r="0" t="0"/>
            </a:stretch>
          </a:blipFill>
          <a:ln>
            <a:noFill/>
          </a:ln>
        </p:spPr>
      </p:sp>
      <p:sp>
        <p:nvSpPr>
          <p:cNvPr id="116" name="Google Shape;116;p2"/>
          <p:cNvSpPr txBox="1"/>
          <p:nvPr/>
        </p:nvSpPr>
        <p:spPr>
          <a:xfrm>
            <a:off x="2396748" y="3743906"/>
            <a:ext cx="6747252" cy="4090035"/>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2100" u="none" cap="none" strike="noStrike">
                <a:solidFill>
                  <a:srgbClr val="FFFFFF"/>
                </a:solidFill>
                <a:latin typeface="Arial"/>
                <a:ea typeface="Arial"/>
                <a:cs typeface="Arial"/>
                <a:sym typeface="Arial"/>
              </a:rPr>
              <a:t>Chief Investigator: </a:t>
            </a:r>
            <a:r>
              <a:rPr b="0" i="0" lang="en-US" sz="2100" u="none" cap="none" strike="noStrike">
                <a:solidFill>
                  <a:srgbClr val="FFFFFF"/>
                </a:solidFill>
                <a:latin typeface="Arial"/>
                <a:ea typeface="Arial"/>
                <a:cs typeface="Arial"/>
                <a:sym typeface="Arial"/>
              </a:rPr>
              <a:t>Miss Lucy Li (Professor Catriona Douglas interim CI)</a:t>
            </a:r>
            <a:endParaRPr/>
          </a:p>
          <a:p>
            <a:pPr indent="0" lvl="0" marL="0" marR="0" rtl="0" algn="l">
              <a:lnSpc>
                <a:spcPct val="140000"/>
              </a:lnSpc>
              <a:spcBef>
                <a:spcPts val="0"/>
              </a:spcBef>
              <a:spcAft>
                <a:spcPts val="0"/>
              </a:spcAft>
              <a:buNone/>
            </a:pPr>
            <a:r>
              <a:t/>
            </a:r>
            <a:endParaRPr b="0" i="0" sz="21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None/>
            </a:pPr>
            <a:r>
              <a:rPr b="1" i="0" lang="en-US" sz="2100" u="none" cap="none" strike="noStrike">
                <a:solidFill>
                  <a:srgbClr val="FFFFFF"/>
                </a:solidFill>
                <a:latin typeface="Arial"/>
                <a:ea typeface="Arial"/>
                <a:cs typeface="Arial"/>
                <a:sym typeface="Arial"/>
              </a:rPr>
              <a:t>Study Sponsor:</a:t>
            </a:r>
            <a:r>
              <a:rPr b="0" i="0" lang="en-US" sz="2100" u="none" cap="none" strike="noStrike">
                <a:solidFill>
                  <a:srgbClr val="FFFFFF"/>
                </a:solidFill>
                <a:latin typeface="Arial"/>
                <a:ea typeface="Arial"/>
                <a:cs typeface="Arial"/>
                <a:sym typeface="Arial"/>
              </a:rPr>
              <a:t> NHS Greater Glasgow and Clyde (GGC)</a:t>
            </a:r>
            <a:endParaRPr/>
          </a:p>
          <a:p>
            <a:pPr indent="0" lvl="0" marL="0" marR="0" rtl="0" algn="l">
              <a:lnSpc>
                <a:spcPct val="140000"/>
              </a:lnSpc>
              <a:spcBef>
                <a:spcPts val="0"/>
              </a:spcBef>
              <a:spcAft>
                <a:spcPts val="0"/>
              </a:spcAft>
              <a:buNone/>
            </a:pPr>
            <a:r>
              <a:t/>
            </a:r>
            <a:endParaRPr b="0" i="0" sz="21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None/>
            </a:pPr>
            <a:r>
              <a:rPr b="1" i="0" lang="en-US" sz="2100" u="none" cap="none" strike="noStrike">
                <a:solidFill>
                  <a:srgbClr val="FFFFFF"/>
                </a:solidFill>
                <a:latin typeface="Arial"/>
                <a:ea typeface="Arial"/>
                <a:cs typeface="Arial"/>
                <a:sym typeface="Arial"/>
              </a:rPr>
              <a:t>Project Management Team</a:t>
            </a:r>
            <a:r>
              <a:rPr b="0" i="0" lang="en-US" sz="2100" u="none" cap="none" strike="noStrike">
                <a:solidFill>
                  <a:srgbClr val="FFFFFF"/>
                </a:solidFill>
                <a:latin typeface="Arial"/>
                <a:ea typeface="Arial"/>
                <a:cs typeface="Arial"/>
                <a:sym typeface="Arial"/>
              </a:rPr>
              <a:t>: INTEGRATE Head and Neck Subcommittee</a:t>
            </a:r>
            <a:endParaRPr/>
          </a:p>
          <a:p>
            <a:pPr indent="0" lvl="0" marL="0" marR="0" rtl="0" algn="l">
              <a:lnSpc>
                <a:spcPct val="140000"/>
              </a:lnSpc>
              <a:spcBef>
                <a:spcPts val="0"/>
              </a:spcBef>
              <a:spcAft>
                <a:spcPts val="0"/>
              </a:spcAft>
              <a:buNone/>
            </a:pPr>
            <a:r>
              <a:t/>
            </a:r>
            <a:endParaRPr b="0" i="0" sz="21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None/>
            </a:pPr>
            <a:r>
              <a:rPr b="1" i="0" lang="en-US" sz="2100" u="none" cap="none" strike="noStrike">
                <a:solidFill>
                  <a:srgbClr val="FFFFFF"/>
                </a:solidFill>
                <a:latin typeface="Arial"/>
                <a:ea typeface="Arial"/>
                <a:cs typeface="Arial"/>
                <a:sym typeface="Arial"/>
              </a:rPr>
              <a:t>Funding: E</a:t>
            </a:r>
            <a:r>
              <a:rPr b="0" i="0" lang="en-US" sz="2100" u="none" cap="none" strike="noStrike">
                <a:solidFill>
                  <a:srgbClr val="FFFFFF"/>
                </a:solidFill>
                <a:latin typeface="Arial"/>
                <a:ea typeface="Arial"/>
                <a:cs typeface="Arial"/>
                <a:sym typeface="Arial"/>
              </a:rPr>
              <a:t>NT UK Foundation Grant</a:t>
            </a:r>
            <a:endParaRPr/>
          </a:p>
          <a:p>
            <a:pPr indent="0" lvl="0" marL="0" marR="0" rtl="0" algn="l">
              <a:lnSpc>
                <a:spcPct val="140000"/>
              </a:lnSpc>
              <a:spcBef>
                <a:spcPts val="0"/>
              </a:spcBef>
              <a:spcAft>
                <a:spcPts val="0"/>
              </a:spcAft>
              <a:buNone/>
            </a:pPr>
            <a:r>
              <a:t/>
            </a:r>
            <a:endParaRPr b="0" i="0" sz="2100" u="none" cap="none" strike="noStrike">
              <a:solidFill>
                <a:srgbClr val="FFFFFF"/>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p:nvPr/>
        </p:nvSpPr>
        <p:spPr>
          <a:xfrm>
            <a:off x="9425751" y="-17393"/>
            <a:ext cx="9240345" cy="10304393"/>
          </a:xfrm>
          <a:custGeom>
            <a:rect b="b" l="l" r="r" t="t"/>
            <a:pathLst>
              <a:path extrusionOk="0" h="10304393" w="9240345">
                <a:moveTo>
                  <a:pt x="0" y="0"/>
                </a:moveTo>
                <a:lnTo>
                  <a:pt x="9240345" y="0"/>
                </a:lnTo>
                <a:lnTo>
                  <a:pt x="9240345" y="10304393"/>
                </a:lnTo>
                <a:lnTo>
                  <a:pt x="0" y="10304393"/>
                </a:lnTo>
                <a:lnTo>
                  <a:pt x="0" y="0"/>
                </a:lnTo>
                <a:close/>
              </a:path>
            </a:pathLst>
          </a:custGeom>
          <a:blipFill rotWithShape="1">
            <a:blip r:embed="rId3">
              <a:alphaModFix/>
            </a:blip>
            <a:stretch>
              <a:fillRect b="0" l="0" r="0" t="0"/>
            </a:stretch>
          </a:blipFill>
          <a:ln>
            <a:noFill/>
          </a:ln>
        </p:spPr>
      </p:sp>
      <p:sp>
        <p:nvSpPr>
          <p:cNvPr id="126" name="Google Shape;126;p3"/>
          <p:cNvSpPr/>
          <p:nvPr/>
        </p:nvSpPr>
        <p:spPr>
          <a:xfrm>
            <a:off x="11704454" y="5143500"/>
            <a:ext cx="9062659" cy="9062659"/>
          </a:xfrm>
          <a:custGeom>
            <a:rect b="b" l="l" r="r" t="t"/>
            <a:pathLst>
              <a:path extrusionOk="0" h="9062659" w="9062659">
                <a:moveTo>
                  <a:pt x="0" y="0"/>
                </a:moveTo>
                <a:lnTo>
                  <a:pt x="9062659" y="0"/>
                </a:lnTo>
                <a:lnTo>
                  <a:pt x="9062659" y="9062659"/>
                </a:lnTo>
                <a:lnTo>
                  <a:pt x="0" y="9062659"/>
                </a:lnTo>
                <a:lnTo>
                  <a:pt x="0" y="0"/>
                </a:lnTo>
                <a:close/>
              </a:path>
            </a:pathLst>
          </a:custGeom>
          <a:blipFill rotWithShape="1">
            <a:blip r:embed="rId4">
              <a:alphaModFix/>
            </a:blip>
            <a:stretch>
              <a:fillRect b="0" l="0" r="0" t="0"/>
            </a:stretch>
          </a:blipFill>
          <a:ln>
            <a:noFill/>
          </a:ln>
        </p:spPr>
      </p:sp>
      <p:sp>
        <p:nvSpPr>
          <p:cNvPr id="127" name="Google Shape;127;p3"/>
          <p:cNvSpPr/>
          <p:nvPr/>
        </p:nvSpPr>
        <p:spPr>
          <a:xfrm>
            <a:off x="6456716" y="1565268"/>
            <a:ext cx="8135926" cy="7401681"/>
          </a:xfrm>
          <a:custGeom>
            <a:rect b="b" l="l" r="r" t="t"/>
            <a:pathLst>
              <a:path extrusionOk="0" h="7401681" w="8135926">
                <a:moveTo>
                  <a:pt x="0" y="0"/>
                </a:moveTo>
                <a:lnTo>
                  <a:pt x="8135926" y="0"/>
                </a:lnTo>
                <a:lnTo>
                  <a:pt x="8135926" y="7401681"/>
                </a:lnTo>
                <a:lnTo>
                  <a:pt x="0" y="7401681"/>
                </a:lnTo>
                <a:lnTo>
                  <a:pt x="0" y="0"/>
                </a:lnTo>
                <a:close/>
              </a:path>
            </a:pathLst>
          </a:custGeom>
          <a:blipFill rotWithShape="1">
            <a:blip r:embed="rId5">
              <a:alphaModFix/>
            </a:blip>
            <a:stretch>
              <a:fillRect b="0" l="0" r="0" t="0"/>
            </a:stretch>
          </a:blipFill>
          <a:ln>
            <a:noFill/>
          </a:ln>
        </p:spPr>
      </p:sp>
      <p:sp>
        <p:nvSpPr>
          <p:cNvPr id="128" name="Google Shape;128;p3"/>
          <p:cNvSpPr/>
          <p:nvPr/>
        </p:nvSpPr>
        <p:spPr>
          <a:xfrm flipH="1">
            <a:off x="13545837" y="3849684"/>
            <a:ext cx="4947375" cy="7600717"/>
          </a:xfrm>
          <a:custGeom>
            <a:rect b="b" l="l" r="r" t="t"/>
            <a:pathLst>
              <a:path extrusionOk="0" h="7600717" w="4947375">
                <a:moveTo>
                  <a:pt x="4947375" y="0"/>
                </a:moveTo>
                <a:lnTo>
                  <a:pt x="0" y="0"/>
                </a:lnTo>
                <a:lnTo>
                  <a:pt x="0" y="7600717"/>
                </a:lnTo>
                <a:lnTo>
                  <a:pt x="4947375" y="7600717"/>
                </a:lnTo>
                <a:lnTo>
                  <a:pt x="4947375" y="0"/>
                </a:lnTo>
                <a:close/>
              </a:path>
            </a:pathLst>
          </a:custGeom>
          <a:blipFill rotWithShape="1">
            <a:blip r:embed="rId6">
              <a:alphaModFix/>
            </a:blip>
            <a:stretch>
              <a:fillRect b="0" l="-149" r="-150" t="0"/>
            </a:stretch>
          </a:blipFill>
          <a:ln>
            <a:noFill/>
          </a:ln>
        </p:spPr>
      </p:sp>
      <p:sp>
        <p:nvSpPr>
          <p:cNvPr id="129" name="Google Shape;129;p3"/>
          <p:cNvSpPr txBox="1"/>
          <p:nvPr/>
        </p:nvSpPr>
        <p:spPr>
          <a:xfrm>
            <a:off x="1028700" y="3632990"/>
            <a:ext cx="4465827" cy="2247265"/>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6400" u="none" cap="none" strike="noStrike">
                <a:solidFill>
                  <a:srgbClr val="09427D"/>
                </a:solidFill>
                <a:latin typeface="Arial"/>
                <a:ea typeface="Arial"/>
                <a:cs typeface="Arial"/>
                <a:sym typeface="Arial"/>
              </a:rPr>
              <a:t>Content Outline</a:t>
            </a:r>
            <a:endParaRPr/>
          </a:p>
        </p:txBody>
      </p:sp>
      <p:sp>
        <p:nvSpPr>
          <p:cNvPr id="130" name="Google Shape;130;p3"/>
          <p:cNvSpPr txBox="1"/>
          <p:nvPr/>
        </p:nvSpPr>
        <p:spPr>
          <a:xfrm>
            <a:off x="8486335" y="2739572"/>
            <a:ext cx="5662800" cy="5171700"/>
          </a:xfrm>
          <a:prstGeom prst="rect">
            <a:avLst/>
          </a:prstGeom>
          <a:noFill/>
          <a:ln>
            <a:noFill/>
          </a:ln>
        </p:spPr>
        <p:txBody>
          <a:bodyPr anchorCtr="0" anchor="t" bIns="0" lIns="0" spcFirstLastPara="1" rIns="0" wrap="square" tIns="0">
            <a:spAutoFit/>
          </a:bodyPr>
          <a:lstStyle/>
          <a:p>
            <a:pPr indent="0" lvl="0" marL="0" marR="0" rtl="0" algn="l">
              <a:lnSpc>
                <a:spcPct val="250000"/>
              </a:lnSpc>
              <a:spcBef>
                <a:spcPts val="0"/>
              </a:spcBef>
              <a:spcAft>
                <a:spcPts val="0"/>
              </a:spcAft>
              <a:buNone/>
            </a:pPr>
            <a:r>
              <a:rPr b="0" i="0" lang="en-US" sz="2100" u="none" cap="none" strike="noStrike">
                <a:solidFill>
                  <a:srgbClr val="F5F5EF"/>
                </a:solidFill>
                <a:latin typeface="Arial"/>
                <a:ea typeface="Arial"/>
                <a:cs typeface="Arial"/>
                <a:sym typeface="Arial"/>
              </a:rPr>
              <a:t>Protocol Summary</a:t>
            </a:r>
            <a:endParaRPr/>
          </a:p>
          <a:p>
            <a:pPr indent="0" lvl="0" marL="0" marR="0" rtl="0" algn="l">
              <a:lnSpc>
                <a:spcPct val="250000"/>
              </a:lnSpc>
              <a:spcBef>
                <a:spcPts val="0"/>
              </a:spcBef>
              <a:spcAft>
                <a:spcPts val="0"/>
              </a:spcAft>
              <a:buNone/>
            </a:pPr>
            <a:r>
              <a:rPr b="0" i="0" lang="en-US" sz="2100" u="none" cap="none" strike="noStrike">
                <a:solidFill>
                  <a:srgbClr val="F5F5EF"/>
                </a:solidFill>
                <a:latin typeface="Arial"/>
                <a:ea typeface="Arial"/>
                <a:cs typeface="Arial"/>
                <a:sym typeface="Arial"/>
              </a:rPr>
              <a:t>Data Collection </a:t>
            </a:r>
            <a:endParaRPr/>
          </a:p>
          <a:p>
            <a:pPr indent="0" lvl="0" marL="0" marR="0" rtl="0" algn="l">
              <a:lnSpc>
                <a:spcPct val="250000"/>
              </a:lnSpc>
              <a:spcBef>
                <a:spcPts val="0"/>
              </a:spcBef>
              <a:spcAft>
                <a:spcPts val="0"/>
              </a:spcAft>
              <a:buNone/>
            </a:pPr>
            <a:r>
              <a:rPr b="0" i="0" lang="en-US" sz="2100" u="none" cap="none" strike="noStrike">
                <a:solidFill>
                  <a:srgbClr val="F5F5EF"/>
                </a:solidFill>
                <a:latin typeface="Arial"/>
                <a:ea typeface="Arial"/>
                <a:cs typeface="Arial"/>
                <a:sym typeface="Arial"/>
              </a:rPr>
              <a:t>Investigators </a:t>
            </a:r>
            <a:r>
              <a:rPr lang="en-US" sz="2100">
                <a:solidFill>
                  <a:srgbClr val="F5F5EF"/>
                </a:solidFill>
              </a:rPr>
              <a:t>Responsibilities</a:t>
            </a:r>
            <a:endParaRPr/>
          </a:p>
          <a:p>
            <a:pPr indent="0" lvl="0" marL="0" marR="0" rtl="0" algn="l">
              <a:lnSpc>
                <a:spcPct val="250000"/>
              </a:lnSpc>
              <a:spcBef>
                <a:spcPts val="0"/>
              </a:spcBef>
              <a:spcAft>
                <a:spcPts val="0"/>
              </a:spcAft>
              <a:buNone/>
            </a:pPr>
            <a:r>
              <a:rPr b="0" i="0" lang="en-US" sz="2100" u="none" cap="none" strike="noStrike">
                <a:solidFill>
                  <a:srgbClr val="F5F5EF"/>
                </a:solidFill>
                <a:latin typeface="Arial"/>
                <a:ea typeface="Arial"/>
                <a:cs typeface="Arial"/>
                <a:sym typeface="Arial"/>
              </a:rPr>
              <a:t>Associate PI scheme </a:t>
            </a:r>
            <a:endParaRPr/>
          </a:p>
          <a:p>
            <a:pPr indent="0" lvl="0" marL="0" marR="0" rtl="0" algn="l">
              <a:lnSpc>
                <a:spcPct val="250000"/>
              </a:lnSpc>
              <a:spcBef>
                <a:spcPts val="0"/>
              </a:spcBef>
              <a:spcAft>
                <a:spcPts val="0"/>
              </a:spcAft>
              <a:buNone/>
            </a:pPr>
            <a:r>
              <a:rPr b="0" i="0" lang="en-US" sz="2100" u="none" cap="none" strike="noStrike">
                <a:solidFill>
                  <a:srgbClr val="F5F5EF"/>
                </a:solidFill>
                <a:latin typeface="Arial"/>
                <a:ea typeface="Arial"/>
                <a:cs typeface="Arial"/>
                <a:sym typeface="Arial"/>
              </a:rPr>
              <a:t>Data Monitoring </a:t>
            </a:r>
            <a:endParaRPr/>
          </a:p>
          <a:p>
            <a:pPr indent="0" lvl="0" marL="0" marR="0" rtl="0" algn="l">
              <a:lnSpc>
                <a:spcPct val="250000"/>
              </a:lnSpc>
              <a:spcBef>
                <a:spcPts val="0"/>
              </a:spcBef>
              <a:spcAft>
                <a:spcPts val="0"/>
              </a:spcAft>
              <a:buNone/>
            </a:pPr>
            <a:r>
              <a:rPr b="0" i="0" lang="en-US" sz="2100" u="none" cap="none" strike="noStrike">
                <a:solidFill>
                  <a:srgbClr val="F5F5EF"/>
                </a:solidFill>
                <a:latin typeface="Arial"/>
                <a:ea typeface="Arial"/>
                <a:cs typeface="Arial"/>
                <a:sym typeface="Arial"/>
              </a:rPr>
              <a:t>Sponsor’s forms and trial conduction logs</a:t>
            </a:r>
            <a:endParaRPr/>
          </a:p>
          <a:p>
            <a:pPr indent="0" lvl="0" marL="0" marR="0" rtl="0" algn="l">
              <a:lnSpc>
                <a:spcPct val="250000"/>
              </a:lnSpc>
              <a:spcBef>
                <a:spcPts val="0"/>
              </a:spcBef>
              <a:spcAft>
                <a:spcPts val="0"/>
              </a:spcAft>
              <a:buNone/>
            </a:pPr>
            <a:r>
              <a:rPr b="0" i="0" lang="en-US" sz="2100" u="none" cap="none" strike="noStrike">
                <a:solidFill>
                  <a:srgbClr val="F5F5EF"/>
                </a:solidFill>
                <a:latin typeface="Arial"/>
                <a:ea typeface="Arial"/>
                <a:cs typeface="Arial"/>
                <a:sym typeface="Arial"/>
              </a:rPr>
              <a:t>Contact Details</a:t>
            </a:r>
            <a:endParaRPr/>
          </a:p>
        </p:txBody>
      </p:sp>
      <p:sp>
        <p:nvSpPr>
          <p:cNvPr id="131" name="Google Shape;131;p3"/>
          <p:cNvSpPr txBox="1"/>
          <p:nvPr/>
        </p:nvSpPr>
        <p:spPr>
          <a:xfrm>
            <a:off x="7626606" y="2739572"/>
            <a:ext cx="528588" cy="4611051"/>
          </a:xfrm>
          <a:prstGeom prst="rect">
            <a:avLst/>
          </a:prstGeom>
          <a:noFill/>
          <a:ln>
            <a:noFill/>
          </a:ln>
        </p:spPr>
        <p:txBody>
          <a:bodyPr anchorCtr="0" anchor="t" bIns="0" lIns="0" spcFirstLastPara="1" rIns="0" wrap="square" tIns="0">
            <a:spAutoFit/>
          </a:bodyPr>
          <a:lstStyle/>
          <a:p>
            <a:pPr indent="0" lvl="0" marL="0" marR="0" rtl="0" algn="l">
              <a:lnSpc>
                <a:spcPct val="250000"/>
              </a:lnSpc>
              <a:spcBef>
                <a:spcPts val="0"/>
              </a:spcBef>
              <a:spcAft>
                <a:spcPts val="0"/>
              </a:spcAft>
              <a:buNone/>
            </a:pPr>
            <a:r>
              <a:rPr b="1" i="0" lang="en-US" sz="2100" u="none" cap="none" strike="noStrike">
                <a:solidFill>
                  <a:srgbClr val="F5F5EF"/>
                </a:solidFill>
                <a:latin typeface="Arial"/>
                <a:ea typeface="Arial"/>
                <a:cs typeface="Arial"/>
                <a:sym typeface="Arial"/>
              </a:rPr>
              <a:t>01</a:t>
            </a:r>
            <a:endParaRPr/>
          </a:p>
          <a:p>
            <a:pPr indent="0" lvl="0" marL="0" marR="0" rtl="0" algn="l">
              <a:lnSpc>
                <a:spcPct val="250000"/>
              </a:lnSpc>
              <a:spcBef>
                <a:spcPts val="0"/>
              </a:spcBef>
              <a:spcAft>
                <a:spcPts val="0"/>
              </a:spcAft>
              <a:buNone/>
            </a:pPr>
            <a:r>
              <a:rPr b="1" i="0" lang="en-US" sz="2100" u="none" cap="none" strike="noStrike">
                <a:solidFill>
                  <a:srgbClr val="F5F5EF"/>
                </a:solidFill>
                <a:latin typeface="Arial"/>
                <a:ea typeface="Arial"/>
                <a:cs typeface="Arial"/>
                <a:sym typeface="Arial"/>
              </a:rPr>
              <a:t>02</a:t>
            </a:r>
            <a:endParaRPr/>
          </a:p>
          <a:p>
            <a:pPr indent="0" lvl="0" marL="0" marR="0" rtl="0" algn="l">
              <a:lnSpc>
                <a:spcPct val="250000"/>
              </a:lnSpc>
              <a:spcBef>
                <a:spcPts val="0"/>
              </a:spcBef>
              <a:spcAft>
                <a:spcPts val="0"/>
              </a:spcAft>
              <a:buNone/>
            </a:pPr>
            <a:r>
              <a:rPr b="1" i="0" lang="en-US" sz="2100" u="none" cap="none" strike="noStrike">
                <a:solidFill>
                  <a:srgbClr val="F5F5EF"/>
                </a:solidFill>
                <a:latin typeface="Arial"/>
                <a:ea typeface="Arial"/>
                <a:cs typeface="Arial"/>
                <a:sym typeface="Arial"/>
              </a:rPr>
              <a:t>03</a:t>
            </a:r>
            <a:endParaRPr/>
          </a:p>
          <a:p>
            <a:pPr indent="0" lvl="0" marL="0" marR="0" rtl="0" algn="l">
              <a:lnSpc>
                <a:spcPct val="250000"/>
              </a:lnSpc>
              <a:spcBef>
                <a:spcPts val="0"/>
              </a:spcBef>
              <a:spcAft>
                <a:spcPts val="0"/>
              </a:spcAft>
              <a:buNone/>
            </a:pPr>
            <a:r>
              <a:rPr b="1" i="0" lang="en-US" sz="2100" u="none" cap="none" strike="noStrike">
                <a:solidFill>
                  <a:srgbClr val="F5F5EF"/>
                </a:solidFill>
                <a:latin typeface="Arial"/>
                <a:ea typeface="Arial"/>
                <a:cs typeface="Arial"/>
                <a:sym typeface="Arial"/>
              </a:rPr>
              <a:t>04</a:t>
            </a:r>
            <a:endParaRPr/>
          </a:p>
          <a:p>
            <a:pPr indent="0" lvl="0" marL="0" marR="0" rtl="0" algn="l">
              <a:lnSpc>
                <a:spcPct val="250000"/>
              </a:lnSpc>
              <a:spcBef>
                <a:spcPts val="0"/>
              </a:spcBef>
              <a:spcAft>
                <a:spcPts val="0"/>
              </a:spcAft>
              <a:buNone/>
            </a:pPr>
            <a:r>
              <a:rPr b="1" i="0" lang="en-US" sz="2100" u="none" cap="none" strike="noStrike">
                <a:solidFill>
                  <a:srgbClr val="F5F5EF"/>
                </a:solidFill>
                <a:latin typeface="Arial"/>
                <a:ea typeface="Arial"/>
                <a:cs typeface="Arial"/>
                <a:sym typeface="Arial"/>
              </a:rPr>
              <a:t>05</a:t>
            </a:r>
            <a:endParaRPr/>
          </a:p>
          <a:p>
            <a:pPr indent="0" lvl="0" marL="0" marR="0" rtl="0" algn="l">
              <a:lnSpc>
                <a:spcPct val="250000"/>
              </a:lnSpc>
              <a:spcBef>
                <a:spcPts val="0"/>
              </a:spcBef>
              <a:spcAft>
                <a:spcPts val="0"/>
              </a:spcAft>
              <a:buNone/>
            </a:pPr>
            <a:r>
              <a:rPr b="1" i="0" lang="en-US" sz="2100" u="none" cap="none" strike="noStrike">
                <a:solidFill>
                  <a:srgbClr val="F5F5EF"/>
                </a:solidFill>
                <a:latin typeface="Arial"/>
                <a:ea typeface="Arial"/>
                <a:cs typeface="Arial"/>
                <a:sym typeface="Arial"/>
              </a:rPr>
              <a:t>06</a:t>
            </a:r>
            <a:endParaRPr/>
          </a:p>
          <a:p>
            <a:pPr indent="0" lvl="0" marL="0" marR="0" rtl="0" algn="l">
              <a:lnSpc>
                <a:spcPct val="250000"/>
              </a:lnSpc>
              <a:spcBef>
                <a:spcPts val="0"/>
              </a:spcBef>
              <a:spcAft>
                <a:spcPts val="0"/>
              </a:spcAft>
              <a:buNone/>
            </a:pPr>
            <a:r>
              <a:rPr b="1" i="0" lang="en-US" sz="2100" u="none" cap="none" strike="noStrike">
                <a:solidFill>
                  <a:srgbClr val="F5F5EF"/>
                </a:solidFill>
                <a:latin typeface="Arial"/>
                <a:ea typeface="Arial"/>
                <a:cs typeface="Arial"/>
                <a:sym typeface="Arial"/>
              </a:rPr>
              <a:t>07</a:t>
            </a:r>
            <a:endParaRPr/>
          </a:p>
        </p:txBody>
      </p:sp>
      <p:sp>
        <p:nvSpPr>
          <p:cNvPr id="132" name="Google Shape;132;p3"/>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7">
              <a:alphaModFix/>
            </a:blip>
            <a:stretch>
              <a:fillRect b="0" l="0" r="0" t="0"/>
            </a:stretch>
          </a:blipFill>
          <a:ln>
            <a:noFill/>
          </a:ln>
        </p:spPr>
      </p:sp>
      <p:sp>
        <p:nvSpPr>
          <p:cNvPr id="133" name="Google Shape;133;p3"/>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8">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4"/>
          <p:cNvSpPr/>
          <p:nvPr/>
        </p:nvSpPr>
        <p:spPr>
          <a:xfrm>
            <a:off x="0" y="-609898"/>
            <a:ext cx="18288000" cy="5236410"/>
          </a:xfrm>
          <a:custGeom>
            <a:rect b="b" l="l" r="r" t="t"/>
            <a:pathLst>
              <a:path extrusionOk="0" h="5236410" w="18288000">
                <a:moveTo>
                  <a:pt x="0" y="0"/>
                </a:moveTo>
                <a:lnTo>
                  <a:pt x="18288000" y="0"/>
                </a:lnTo>
                <a:lnTo>
                  <a:pt x="18288000" y="5236410"/>
                </a:lnTo>
                <a:lnTo>
                  <a:pt x="0" y="5236410"/>
                </a:lnTo>
                <a:lnTo>
                  <a:pt x="0" y="0"/>
                </a:lnTo>
                <a:close/>
              </a:path>
            </a:pathLst>
          </a:custGeom>
          <a:blipFill rotWithShape="1">
            <a:blip r:embed="rId3">
              <a:alphaModFix/>
            </a:blip>
            <a:stretch>
              <a:fillRect b="0" l="0" r="0" t="0"/>
            </a:stretch>
          </a:blipFill>
          <a:ln>
            <a:noFill/>
          </a:ln>
        </p:spPr>
      </p:sp>
      <p:sp>
        <p:nvSpPr>
          <p:cNvPr id="143" name="Google Shape;143;p4"/>
          <p:cNvSpPr/>
          <p:nvPr/>
        </p:nvSpPr>
        <p:spPr>
          <a:xfrm>
            <a:off x="3120737" y="3287212"/>
            <a:ext cx="12046528" cy="2678600"/>
          </a:xfrm>
          <a:custGeom>
            <a:rect b="b" l="l" r="r" t="t"/>
            <a:pathLst>
              <a:path extrusionOk="0" h="2678600" w="12046528">
                <a:moveTo>
                  <a:pt x="0" y="0"/>
                </a:moveTo>
                <a:lnTo>
                  <a:pt x="12046528" y="0"/>
                </a:lnTo>
                <a:lnTo>
                  <a:pt x="12046528" y="2678600"/>
                </a:lnTo>
                <a:lnTo>
                  <a:pt x="0" y="2678600"/>
                </a:lnTo>
                <a:lnTo>
                  <a:pt x="0" y="0"/>
                </a:lnTo>
                <a:close/>
              </a:path>
            </a:pathLst>
          </a:custGeom>
          <a:blipFill rotWithShape="1">
            <a:blip r:embed="rId4">
              <a:alphaModFix/>
            </a:blip>
            <a:stretch>
              <a:fillRect b="0" l="0" r="0" t="0"/>
            </a:stretch>
          </a:blipFill>
          <a:ln>
            <a:noFill/>
          </a:ln>
        </p:spPr>
      </p:sp>
      <p:sp>
        <p:nvSpPr>
          <p:cNvPr id="144" name="Google Shape;144;p4"/>
          <p:cNvSpPr txBox="1"/>
          <p:nvPr/>
        </p:nvSpPr>
        <p:spPr>
          <a:xfrm>
            <a:off x="5032523" y="6580496"/>
            <a:ext cx="8580039" cy="1749425"/>
          </a:xfrm>
          <a:prstGeom prst="rect">
            <a:avLst/>
          </a:prstGeom>
          <a:noFill/>
          <a:ln>
            <a:noFill/>
          </a:ln>
        </p:spPr>
        <p:txBody>
          <a:bodyPr anchorCtr="0" anchor="t" bIns="0" lIns="0" spcFirstLastPara="1" rIns="0" wrap="square" tIns="0">
            <a:spAutoFit/>
          </a:bodyPr>
          <a:lstStyle/>
          <a:p>
            <a:pPr indent="0" lvl="0" marL="0" marR="0" rtl="0" algn="ctr">
              <a:lnSpc>
                <a:spcPct val="140020"/>
              </a:lnSpc>
              <a:spcBef>
                <a:spcPts val="0"/>
              </a:spcBef>
              <a:spcAft>
                <a:spcPts val="0"/>
              </a:spcAft>
              <a:buNone/>
            </a:pPr>
            <a:r>
              <a:rPr b="1" i="0" lang="en-US" sz="1999" u="none" cap="none" strike="noStrike">
                <a:solidFill>
                  <a:srgbClr val="09427D"/>
                </a:solidFill>
                <a:latin typeface="Arial"/>
                <a:ea typeface="Arial"/>
                <a:cs typeface="Arial"/>
                <a:sym typeface="Arial"/>
              </a:rPr>
              <a:t>Bleeding is one of the most common complications following a tonsillectomy</a:t>
            </a:r>
            <a:r>
              <a:rPr b="0" i="0" lang="en-US" sz="1999" u="none" cap="none" strike="noStrike">
                <a:solidFill>
                  <a:srgbClr val="09427D"/>
                </a:solidFill>
                <a:latin typeface="Arial"/>
                <a:ea typeface="Arial"/>
                <a:cs typeface="Arial"/>
                <a:sym typeface="Arial"/>
              </a:rPr>
              <a:t>. </a:t>
            </a:r>
            <a:endParaRPr/>
          </a:p>
          <a:p>
            <a:pPr indent="0" lvl="0" marL="0" marR="0" rtl="0" algn="ctr">
              <a:lnSpc>
                <a:spcPct val="140020"/>
              </a:lnSpc>
              <a:spcBef>
                <a:spcPts val="0"/>
              </a:spcBef>
              <a:spcAft>
                <a:spcPts val="0"/>
              </a:spcAft>
              <a:buNone/>
            </a:pPr>
            <a:r>
              <a:t/>
            </a:r>
            <a:endParaRPr b="0" i="0" sz="1999" u="none" cap="none" strike="noStrike">
              <a:solidFill>
                <a:srgbClr val="09427D"/>
              </a:solidFill>
              <a:latin typeface="Arial"/>
              <a:ea typeface="Arial"/>
              <a:cs typeface="Arial"/>
              <a:sym typeface="Arial"/>
            </a:endParaRPr>
          </a:p>
          <a:p>
            <a:pPr indent="0" lvl="0" marL="0" marR="0" rtl="0" algn="ctr">
              <a:lnSpc>
                <a:spcPct val="140020"/>
              </a:lnSpc>
              <a:spcBef>
                <a:spcPts val="0"/>
              </a:spcBef>
              <a:spcAft>
                <a:spcPts val="0"/>
              </a:spcAft>
              <a:buNone/>
            </a:pPr>
            <a:r>
              <a:rPr b="0" i="0" lang="en-US" sz="1999" u="none" cap="none" strike="noStrike">
                <a:solidFill>
                  <a:srgbClr val="09427D"/>
                </a:solidFill>
                <a:latin typeface="Arial"/>
                <a:ea typeface="Arial"/>
                <a:cs typeface="Arial"/>
                <a:sym typeface="Arial"/>
              </a:rPr>
              <a:t>The UK National Prospective Tonsillectomy Audit suggested a bleed rate of 4.9% in 2005, which has been widely quoted to patients.</a:t>
            </a:r>
            <a:endParaRPr/>
          </a:p>
        </p:txBody>
      </p:sp>
      <p:sp>
        <p:nvSpPr>
          <p:cNvPr id="145" name="Google Shape;145;p4"/>
          <p:cNvSpPr/>
          <p:nvPr/>
        </p:nvSpPr>
        <p:spPr>
          <a:xfrm>
            <a:off x="-2530064" y="7252961"/>
            <a:ext cx="6045421" cy="6045421"/>
          </a:xfrm>
          <a:custGeom>
            <a:rect b="b" l="l" r="r" t="t"/>
            <a:pathLst>
              <a:path extrusionOk="0" h="6045421" w="6045421">
                <a:moveTo>
                  <a:pt x="0" y="0"/>
                </a:moveTo>
                <a:lnTo>
                  <a:pt x="6045421" y="0"/>
                </a:lnTo>
                <a:lnTo>
                  <a:pt x="6045421" y="6045421"/>
                </a:lnTo>
                <a:lnTo>
                  <a:pt x="0" y="6045421"/>
                </a:lnTo>
                <a:lnTo>
                  <a:pt x="0" y="0"/>
                </a:lnTo>
                <a:close/>
              </a:path>
            </a:pathLst>
          </a:custGeom>
          <a:blipFill rotWithShape="1">
            <a:blip r:embed="rId5">
              <a:alphaModFix/>
            </a:blip>
            <a:stretch>
              <a:fillRect b="0" l="0" r="0" t="0"/>
            </a:stretch>
          </a:blipFill>
          <a:ln>
            <a:noFill/>
          </a:ln>
        </p:spPr>
      </p:sp>
      <p:sp>
        <p:nvSpPr>
          <p:cNvPr id="146" name="Google Shape;146;p4"/>
          <p:cNvSpPr/>
          <p:nvPr/>
        </p:nvSpPr>
        <p:spPr>
          <a:xfrm>
            <a:off x="221873" y="6336646"/>
            <a:ext cx="2468651" cy="4017036"/>
          </a:xfrm>
          <a:custGeom>
            <a:rect b="b" l="l" r="r" t="t"/>
            <a:pathLst>
              <a:path extrusionOk="0" h="4017036" w="2468651">
                <a:moveTo>
                  <a:pt x="0" y="0"/>
                </a:moveTo>
                <a:lnTo>
                  <a:pt x="2468651" y="0"/>
                </a:lnTo>
                <a:lnTo>
                  <a:pt x="2468651" y="4017036"/>
                </a:lnTo>
                <a:lnTo>
                  <a:pt x="0" y="4017036"/>
                </a:lnTo>
                <a:lnTo>
                  <a:pt x="0" y="0"/>
                </a:lnTo>
                <a:close/>
              </a:path>
            </a:pathLst>
          </a:custGeom>
          <a:blipFill rotWithShape="1">
            <a:blip r:embed="rId6">
              <a:alphaModFix/>
            </a:blip>
            <a:stretch>
              <a:fillRect b="0" l="-8" r="-7" t="0"/>
            </a:stretch>
          </a:blipFill>
          <a:ln>
            <a:noFill/>
          </a:ln>
        </p:spPr>
      </p:sp>
      <p:sp>
        <p:nvSpPr>
          <p:cNvPr id="147" name="Google Shape;147;p4"/>
          <p:cNvSpPr txBox="1"/>
          <p:nvPr/>
        </p:nvSpPr>
        <p:spPr>
          <a:xfrm>
            <a:off x="4214946" y="3660202"/>
            <a:ext cx="9858108" cy="1104240"/>
          </a:xfrm>
          <a:prstGeom prst="rect">
            <a:avLst/>
          </a:prstGeom>
          <a:noFill/>
          <a:ln>
            <a:noFill/>
          </a:ln>
        </p:spPr>
        <p:txBody>
          <a:bodyPr anchorCtr="0" anchor="t" bIns="0" lIns="0" spcFirstLastPara="1" rIns="0" wrap="square" tIns="0">
            <a:spAutoFit/>
          </a:bodyPr>
          <a:lstStyle/>
          <a:p>
            <a:pPr indent="0" lvl="0" marL="0" marR="0" rtl="0" algn="ctr">
              <a:lnSpc>
                <a:spcPct val="140012"/>
              </a:lnSpc>
              <a:spcBef>
                <a:spcPts val="0"/>
              </a:spcBef>
              <a:spcAft>
                <a:spcPts val="0"/>
              </a:spcAft>
              <a:buNone/>
            </a:pPr>
            <a:r>
              <a:rPr b="1" i="0" lang="en-US" sz="6398" u="none" cap="none" strike="noStrike">
                <a:solidFill>
                  <a:srgbClr val="F5F5EF"/>
                </a:solidFill>
                <a:latin typeface="Arial"/>
                <a:ea typeface="Arial"/>
                <a:cs typeface="Arial"/>
                <a:sym typeface="Arial"/>
              </a:rPr>
              <a:t>28 000 tonsillectomies</a:t>
            </a:r>
            <a:endParaRPr/>
          </a:p>
        </p:txBody>
      </p:sp>
      <p:sp>
        <p:nvSpPr>
          <p:cNvPr id="148" name="Google Shape;148;p4"/>
          <p:cNvSpPr txBox="1"/>
          <p:nvPr/>
        </p:nvSpPr>
        <p:spPr>
          <a:xfrm>
            <a:off x="4214946" y="4986555"/>
            <a:ext cx="9858108" cy="360997"/>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100" u="none" cap="none" strike="noStrike">
                <a:solidFill>
                  <a:srgbClr val="FFFFFF"/>
                </a:solidFill>
                <a:latin typeface="Arial"/>
                <a:ea typeface="Arial"/>
                <a:cs typeface="Arial"/>
                <a:sym typeface="Arial"/>
              </a:rPr>
              <a:t>Performed in the NHS England each year</a:t>
            </a:r>
            <a:endParaRPr/>
          </a:p>
        </p:txBody>
      </p:sp>
      <p:sp>
        <p:nvSpPr>
          <p:cNvPr id="149" name="Google Shape;149;p4"/>
          <p:cNvSpPr txBox="1"/>
          <p:nvPr/>
        </p:nvSpPr>
        <p:spPr>
          <a:xfrm>
            <a:off x="5127707" y="1801947"/>
            <a:ext cx="8032587" cy="1228090"/>
          </a:xfrm>
          <a:prstGeom prst="rect">
            <a:avLst/>
          </a:prstGeom>
          <a:noFill/>
          <a:ln>
            <a:noFill/>
          </a:ln>
        </p:spPr>
        <p:txBody>
          <a:bodyPr anchorCtr="0" anchor="t" bIns="0" lIns="0" spcFirstLastPara="1" rIns="0" wrap="square" tIns="0">
            <a:spAutoFit/>
          </a:bodyPr>
          <a:lstStyle/>
          <a:p>
            <a:pPr indent="0" lvl="0" marL="0" marR="0" rtl="0" algn="ctr">
              <a:lnSpc>
                <a:spcPct val="140012"/>
              </a:lnSpc>
              <a:spcBef>
                <a:spcPts val="0"/>
              </a:spcBef>
              <a:spcAft>
                <a:spcPts val="0"/>
              </a:spcAft>
              <a:buNone/>
            </a:pPr>
            <a:r>
              <a:rPr b="1" i="0" lang="en-US" sz="6398" u="none" cap="none" strike="noStrike">
                <a:solidFill>
                  <a:srgbClr val="F5F5EF"/>
                </a:solidFill>
                <a:latin typeface="Arial"/>
                <a:ea typeface="Arial"/>
                <a:cs typeface="Arial"/>
                <a:sym typeface="Arial"/>
              </a:rPr>
              <a:t>Background</a:t>
            </a:r>
            <a:endParaRPr/>
          </a:p>
        </p:txBody>
      </p:sp>
      <p:sp>
        <p:nvSpPr>
          <p:cNvPr id="150" name="Google Shape;150;p4"/>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7">
              <a:alphaModFix/>
            </a:blip>
            <a:stretch>
              <a:fillRect b="0" l="0" r="0" t="0"/>
            </a:stretch>
          </a:blipFill>
          <a:ln>
            <a:noFill/>
          </a:ln>
        </p:spPr>
      </p:sp>
      <p:sp>
        <p:nvSpPr>
          <p:cNvPr id="151" name="Google Shape;151;p4"/>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8">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686C8"/>
        </a:solidFill>
      </p:bgPr>
    </p:bg>
    <p:spTree>
      <p:nvGrpSpPr>
        <p:cNvPr id="159" name="Shape 159"/>
        <p:cNvGrpSpPr/>
        <p:nvPr/>
      </p:nvGrpSpPr>
      <p:grpSpPr>
        <a:xfrm>
          <a:off x="0" y="0"/>
          <a:ext cx="0" cy="0"/>
          <a:chOff x="0" y="0"/>
          <a:chExt cx="0" cy="0"/>
        </a:xfrm>
      </p:grpSpPr>
      <p:pic>
        <p:nvPicPr>
          <p:cNvPr id="160" name="Google Shape;160;p5"/>
          <p:cNvPicPr preferRelativeResize="0"/>
          <p:nvPr/>
        </p:nvPicPr>
        <p:blipFill rotWithShape="1">
          <a:blip r:embed="rId3">
            <a:alphaModFix/>
          </a:blip>
          <a:srcRect b="0" l="0" r="0" t="0"/>
          <a:stretch/>
        </p:blipFill>
        <p:spPr>
          <a:xfrm>
            <a:off x="5435679" y="2897654"/>
            <a:ext cx="12898495" cy="6812955"/>
          </a:xfrm>
          <a:prstGeom prst="rect">
            <a:avLst/>
          </a:prstGeom>
          <a:noFill/>
          <a:ln>
            <a:noFill/>
          </a:ln>
        </p:spPr>
      </p:pic>
      <p:sp>
        <p:nvSpPr>
          <p:cNvPr id="161" name="Google Shape;161;p5"/>
          <p:cNvSpPr txBox="1"/>
          <p:nvPr/>
        </p:nvSpPr>
        <p:spPr>
          <a:xfrm>
            <a:off x="5127707" y="1579260"/>
            <a:ext cx="9004646" cy="1104240"/>
          </a:xfrm>
          <a:prstGeom prst="rect">
            <a:avLst/>
          </a:prstGeom>
          <a:noFill/>
          <a:ln>
            <a:noFill/>
          </a:ln>
        </p:spPr>
        <p:txBody>
          <a:bodyPr anchorCtr="0" anchor="t" bIns="0" lIns="0" spcFirstLastPara="1" rIns="0" wrap="square" tIns="0">
            <a:spAutoFit/>
          </a:bodyPr>
          <a:lstStyle/>
          <a:p>
            <a:pPr indent="0" lvl="0" marL="0" marR="0" rtl="0" algn="ctr">
              <a:lnSpc>
                <a:spcPct val="140012"/>
              </a:lnSpc>
              <a:spcBef>
                <a:spcPts val="0"/>
              </a:spcBef>
              <a:spcAft>
                <a:spcPts val="0"/>
              </a:spcAft>
              <a:buNone/>
            </a:pPr>
            <a:r>
              <a:rPr b="1" i="0" lang="en-US" sz="6398" u="none" cap="none" strike="noStrike">
                <a:solidFill>
                  <a:srgbClr val="F5F5EF"/>
                </a:solidFill>
                <a:latin typeface="Arial"/>
                <a:ea typeface="Arial"/>
                <a:cs typeface="Arial"/>
                <a:sym typeface="Arial"/>
              </a:rPr>
              <a:t>HES data 2022/23</a:t>
            </a:r>
            <a:endParaRPr/>
          </a:p>
        </p:txBody>
      </p:sp>
      <p:sp>
        <p:nvSpPr>
          <p:cNvPr id="162" name="Google Shape;162;p5"/>
          <p:cNvSpPr/>
          <p:nvPr/>
        </p:nvSpPr>
        <p:spPr>
          <a:xfrm>
            <a:off x="-4024194" y="368935"/>
            <a:ext cx="10105788" cy="10105788"/>
          </a:xfrm>
          <a:custGeom>
            <a:rect b="b" l="l" r="r" t="t"/>
            <a:pathLst>
              <a:path extrusionOk="0" h="10105788" w="10105788">
                <a:moveTo>
                  <a:pt x="0" y="0"/>
                </a:moveTo>
                <a:lnTo>
                  <a:pt x="10105788" y="0"/>
                </a:lnTo>
                <a:lnTo>
                  <a:pt x="10105788" y="10105788"/>
                </a:lnTo>
                <a:lnTo>
                  <a:pt x="0" y="10105788"/>
                </a:lnTo>
                <a:lnTo>
                  <a:pt x="0" y="0"/>
                </a:lnTo>
                <a:close/>
              </a:path>
            </a:pathLst>
          </a:custGeom>
          <a:blipFill rotWithShape="1">
            <a:blip r:embed="rId4">
              <a:alphaModFix/>
            </a:blip>
            <a:stretch>
              <a:fillRect b="0" l="0" r="0" t="0"/>
            </a:stretch>
          </a:blipFill>
          <a:ln>
            <a:noFill/>
          </a:ln>
        </p:spPr>
      </p:sp>
      <p:sp>
        <p:nvSpPr>
          <p:cNvPr id="163" name="Google Shape;163;p5"/>
          <p:cNvSpPr txBox="1"/>
          <p:nvPr/>
        </p:nvSpPr>
        <p:spPr>
          <a:xfrm>
            <a:off x="1028700" y="3915379"/>
            <a:ext cx="4310343" cy="1966343"/>
          </a:xfrm>
          <a:prstGeom prst="rect">
            <a:avLst/>
          </a:prstGeom>
          <a:noFill/>
          <a:ln>
            <a:noFill/>
          </a:ln>
        </p:spPr>
        <p:txBody>
          <a:bodyPr anchorCtr="0" anchor="t" bIns="0" lIns="0" spcFirstLastPara="1" rIns="0" wrap="square" tIns="0">
            <a:spAutoFit/>
          </a:bodyPr>
          <a:lstStyle/>
          <a:p>
            <a:pPr indent="0" lvl="0" marL="0" marR="0" rtl="0" algn="l">
              <a:lnSpc>
                <a:spcPct val="140007"/>
              </a:lnSpc>
              <a:spcBef>
                <a:spcPts val="0"/>
              </a:spcBef>
              <a:spcAft>
                <a:spcPts val="0"/>
              </a:spcAft>
              <a:buNone/>
            </a:pPr>
            <a:r>
              <a:rPr b="1" i="0" lang="en-US" sz="2817" u="none" cap="none" strike="noStrike">
                <a:solidFill>
                  <a:srgbClr val="09427D"/>
                </a:solidFill>
                <a:latin typeface="Arial"/>
                <a:ea typeface="Arial"/>
                <a:cs typeface="Arial"/>
                <a:sym typeface="Arial"/>
              </a:rPr>
              <a:t>Re-admission rate: </a:t>
            </a:r>
            <a:endParaRPr/>
          </a:p>
          <a:p>
            <a:pPr indent="0" lvl="0" marL="0" marR="0" rtl="0" algn="ctr">
              <a:lnSpc>
                <a:spcPct val="140044"/>
              </a:lnSpc>
              <a:spcBef>
                <a:spcPts val="0"/>
              </a:spcBef>
              <a:spcAft>
                <a:spcPts val="0"/>
              </a:spcAft>
              <a:buNone/>
            </a:pPr>
            <a:r>
              <a:rPr b="1" i="0" lang="en-US" sz="3616" u="none" cap="none" strike="noStrike">
                <a:solidFill>
                  <a:srgbClr val="F5F5EF"/>
                </a:solidFill>
                <a:latin typeface="Arial"/>
                <a:ea typeface="Arial"/>
                <a:cs typeface="Arial"/>
                <a:sym typeface="Arial"/>
              </a:rPr>
              <a:t>23.8%</a:t>
            </a:r>
            <a:endParaRPr/>
          </a:p>
          <a:p>
            <a:pPr indent="0" lvl="0" marL="0" marR="0" rtl="0" algn="l">
              <a:lnSpc>
                <a:spcPct val="101299"/>
              </a:lnSpc>
              <a:spcBef>
                <a:spcPts val="0"/>
              </a:spcBef>
              <a:spcAft>
                <a:spcPts val="0"/>
              </a:spcAft>
              <a:buNone/>
            </a:pPr>
            <a:r>
              <a:t/>
            </a:r>
            <a:endParaRPr b="1" i="0" sz="3616" u="none" cap="none" strike="noStrike">
              <a:solidFill>
                <a:srgbClr val="F5F5EF"/>
              </a:solidFill>
              <a:latin typeface="Arial"/>
              <a:ea typeface="Arial"/>
              <a:cs typeface="Arial"/>
              <a:sym typeface="Arial"/>
            </a:endParaRPr>
          </a:p>
          <a:p>
            <a:pPr indent="0" lvl="0" marL="0" marR="0" rtl="0" algn="l">
              <a:lnSpc>
                <a:spcPct val="81365"/>
              </a:lnSpc>
              <a:spcBef>
                <a:spcPts val="0"/>
              </a:spcBef>
              <a:spcAft>
                <a:spcPts val="0"/>
              </a:spcAft>
              <a:buNone/>
            </a:pPr>
            <a:r>
              <a:t/>
            </a:r>
            <a:endParaRPr b="1" i="0" sz="3616" u="none" cap="none" strike="noStrike">
              <a:solidFill>
                <a:srgbClr val="F5F5EF"/>
              </a:solidFill>
              <a:latin typeface="Arial"/>
              <a:ea typeface="Arial"/>
              <a:cs typeface="Arial"/>
              <a:sym typeface="Arial"/>
            </a:endParaRPr>
          </a:p>
        </p:txBody>
      </p:sp>
      <p:sp>
        <p:nvSpPr>
          <p:cNvPr id="164" name="Google Shape;164;p5"/>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5">
              <a:alphaModFix/>
            </a:blip>
            <a:stretch>
              <a:fillRect b="0" l="0" r="0" t="0"/>
            </a:stretch>
          </a:blipFill>
          <a:ln>
            <a:noFill/>
          </a:ln>
        </p:spPr>
      </p:sp>
      <p:sp>
        <p:nvSpPr>
          <p:cNvPr id="165" name="Google Shape;165;p5"/>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6">
              <a:alphaModFix/>
            </a:blip>
            <a:stretch>
              <a:fillRect b="0" l="0" r="0" t="0"/>
            </a:stretch>
          </a:blipFill>
          <a:ln>
            <a:noFill/>
          </a:ln>
        </p:spPr>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686C8"/>
        </a:solidFill>
      </p:bgPr>
    </p:bg>
    <p:spTree>
      <p:nvGrpSpPr>
        <p:cNvPr id="173" name="Shape 173"/>
        <p:cNvGrpSpPr/>
        <p:nvPr/>
      </p:nvGrpSpPr>
      <p:grpSpPr>
        <a:xfrm>
          <a:off x="0" y="0"/>
          <a:ext cx="0" cy="0"/>
          <a:chOff x="0" y="0"/>
          <a:chExt cx="0" cy="0"/>
        </a:xfrm>
      </p:grpSpPr>
      <p:pic>
        <p:nvPicPr>
          <p:cNvPr id="174" name="Google Shape;174;p6"/>
          <p:cNvPicPr preferRelativeResize="0"/>
          <p:nvPr/>
        </p:nvPicPr>
        <p:blipFill rotWithShape="1">
          <a:blip r:embed="rId3">
            <a:alphaModFix/>
          </a:blip>
          <a:srcRect b="0" l="0" r="0" t="0"/>
          <a:stretch/>
        </p:blipFill>
        <p:spPr>
          <a:xfrm>
            <a:off x="5435679" y="2897654"/>
            <a:ext cx="12898495" cy="6812955"/>
          </a:xfrm>
          <a:prstGeom prst="rect">
            <a:avLst/>
          </a:prstGeom>
          <a:noFill/>
          <a:ln>
            <a:noFill/>
          </a:ln>
        </p:spPr>
      </p:pic>
      <p:pic>
        <p:nvPicPr>
          <p:cNvPr id="175" name="Google Shape;175;p6"/>
          <p:cNvPicPr preferRelativeResize="0"/>
          <p:nvPr/>
        </p:nvPicPr>
        <p:blipFill rotWithShape="1">
          <a:blip r:embed="rId4">
            <a:alphaModFix/>
          </a:blip>
          <a:srcRect b="0" l="0" r="0" t="0"/>
          <a:stretch/>
        </p:blipFill>
        <p:spPr>
          <a:xfrm>
            <a:off x="5435679" y="2897654"/>
            <a:ext cx="12898495" cy="3061867"/>
          </a:xfrm>
          <a:prstGeom prst="rect">
            <a:avLst/>
          </a:prstGeom>
          <a:noFill/>
          <a:ln>
            <a:noFill/>
          </a:ln>
        </p:spPr>
      </p:pic>
      <p:sp>
        <p:nvSpPr>
          <p:cNvPr id="176" name="Google Shape;176;p6"/>
          <p:cNvSpPr/>
          <p:nvPr/>
        </p:nvSpPr>
        <p:spPr>
          <a:xfrm>
            <a:off x="-4024194" y="368935"/>
            <a:ext cx="10105788" cy="10105788"/>
          </a:xfrm>
          <a:custGeom>
            <a:rect b="b" l="l" r="r" t="t"/>
            <a:pathLst>
              <a:path extrusionOk="0" h="10105788" w="10105788">
                <a:moveTo>
                  <a:pt x="0" y="0"/>
                </a:moveTo>
                <a:lnTo>
                  <a:pt x="10105788" y="0"/>
                </a:lnTo>
                <a:lnTo>
                  <a:pt x="10105788" y="10105788"/>
                </a:lnTo>
                <a:lnTo>
                  <a:pt x="0" y="10105788"/>
                </a:lnTo>
                <a:lnTo>
                  <a:pt x="0" y="0"/>
                </a:lnTo>
                <a:close/>
              </a:path>
            </a:pathLst>
          </a:custGeom>
          <a:blipFill rotWithShape="1">
            <a:blip r:embed="rId5">
              <a:alphaModFix/>
            </a:blip>
            <a:stretch>
              <a:fillRect b="0" l="0" r="0" t="0"/>
            </a:stretch>
          </a:blipFill>
          <a:ln>
            <a:noFill/>
          </a:ln>
        </p:spPr>
      </p:sp>
      <p:sp>
        <p:nvSpPr>
          <p:cNvPr id="177" name="Google Shape;177;p6"/>
          <p:cNvSpPr txBox="1"/>
          <p:nvPr/>
        </p:nvSpPr>
        <p:spPr>
          <a:xfrm>
            <a:off x="1028700" y="3915379"/>
            <a:ext cx="4310343" cy="3571305"/>
          </a:xfrm>
          <a:prstGeom prst="rect">
            <a:avLst/>
          </a:prstGeom>
          <a:noFill/>
          <a:ln>
            <a:noFill/>
          </a:ln>
        </p:spPr>
        <p:txBody>
          <a:bodyPr anchorCtr="0" anchor="t" bIns="0" lIns="0" spcFirstLastPara="1" rIns="0" wrap="square" tIns="0">
            <a:spAutoFit/>
          </a:bodyPr>
          <a:lstStyle/>
          <a:p>
            <a:pPr indent="0" lvl="0" marL="0" marR="0" rtl="0" algn="l">
              <a:lnSpc>
                <a:spcPct val="140007"/>
              </a:lnSpc>
              <a:spcBef>
                <a:spcPts val="0"/>
              </a:spcBef>
              <a:spcAft>
                <a:spcPts val="0"/>
              </a:spcAft>
              <a:buNone/>
            </a:pPr>
            <a:r>
              <a:rPr b="1" i="0" lang="en-US" sz="2817" u="none" cap="none" strike="noStrike">
                <a:solidFill>
                  <a:srgbClr val="09427D"/>
                </a:solidFill>
                <a:latin typeface="Arial"/>
                <a:ea typeface="Arial"/>
                <a:cs typeface="Arial"/>
                <a:sym typeface="Arial"/>
              </a:rPr>
              <a:t>Re-admission rate: </a:t>
            </a:r>
            <a:endParaRPr/>
          </a:p>
          <a:p>
            <a:pPr indent="0" lvl="0" marL="0" marR="0" rtl="0" algn="ctr">
              <a:lnSpc>
                <a:spcPct val="140044"/>
              </a:lnSpc>
              <a:spcBef>
                <a:spcPts val="0"/>
              </a:spcBef>
              <a:spcAft>
                <a:spcPts val="0"/>
              </a:spcAft>
              <a:buNone/>
            </a:pPr>
            <a:r>
              <a:rPr b="1" i="0" lang="en-US" sz="3616" u="none" cap="none" strike="noStrike">
                <a:solidFill>
                  <a:srgbClr val="F5F5EF"/>
                </a:solidFill>
                <a:latin typeface="Arial"/>
                <a:ea typeface="Arial"/>
                <a:cs typeface="Arial"/>
                <a:sym typeface="Arial"/>
              </a:rPr>
              <a:t>23.8%</a:t>
            </a:r>
            <a:endParaRPr/>
          </a:p>
          <a:p>
            <a:pPr indent="0" lvl="0" marL="0" marR="0" rtl="0" algn="l">
              <a:lnSpc>
                <a:spcPct val="101299"/>
              </a:lnSpc>
              <a:spcBef>
                <a:spcPts val="0"/>
              </a:spcBef>
              <a:spcAft>
                <a:spcPts val="0"/>
              </a:spcAft>
              <a:buNone/>
            </a:pPr>
            <a:r>
              <a:t/>
            </a:r>
            <a:endParaRPr b="1" i="0" sz="3616" u="none" cap="none" strike="noStrike">
              <a:solidFill>
                <a:srgbClr val="F5F5EF"/>
              </a:solidFill>
              <a:latin typeface="Arial"/>
              <a:ea typeface="Arial"/>
              <a:cs typeface="Arial"/>
              <a:sym typeface="Arial"/>
            </a:endParaRPr>
          </a:p>
          <a:p>
            <a:pPr indent="0" lvl="0" marL="0" marR="0" rtl="0" algn="l">
              <a:lnSpc>
                <a:spcPct val="139992"/>
              </a:lnSpc>
              <a:spcBef>
                <a:spcPts val="0"/>
              </a:spcBef>
              <a:spcAft>
                <a:spcPts val="0"/>
              </a:spcAft>
              <a:buNone/>
            </a:pPr>
            <a:r>
              <a:rPr b="1" i="0" lang="en-US" sz="2703" u="none" cap="none" strike="noStrike">
                <a:solidFill>
                  <a:srgbClr val="09427D"/>
                </a:solidFill>
                <a:latin typeface="Arial"/>
                <a:ea typeface="Arial"/>
                <a:cs typeface="Arial"/>
                <a:sym typeface="Arial"/>
              </a:rPr>
              <a:t>Post-tonsillectomy haemorrhage rate: </a:t>
            </a:r>
            <a:endParaRPr/>
          </a:p>
          <a:p>
            <a:pPr indent="0" lvl="0" marL="0" marR="0" rtl="0" algn="ctr">
              <a:lnSpc>
                <a:spcPct val="139994"/>
              </a:lnSpc>
              <a:spcBef>
                <a:spcPts val="0"/>
              </a:spcBef>
              <a:spcAft>
                <a:spcPts val="0"/>
              </a:spcAft>
              <a:buNone/>
            </a:pPr>
            <a:r>
              <a:rPr b="1" i="0" lang="en-US" sz="3603" u="none" cap="none" strike="noStrike">
                <a:solidFill>
                  <a:srgbClr val="DC3C4D"/>
                </a:solidFill>
                <a:latin typeface="Arial"/>
                <a:ea typeface="Arial"/>
                <a:cs typeface="Arial"/>
                <a:sym typeface="Arial"/>
              </a:rPr>
              <a:t>15.6%</a:t>
            </a:r>
            <a:endParaRPr/>
          </a:p>
          <a:p>
            <a:pPr indent="0" lvl="0" marL="0" marR="0" rtl="0" algn="l">
              <a:lnSpc>
                <a:spcPct val="81681"/>
              </a:lnSpc>
              <a:spcBef>
                <a:spcPts val="0"/>
              </a:spcBef>
              <a:spcAft>
                <a:spcPts val="0"/>
              </a:spcAft>
              <a:buNone/>
            </a:pPr>
            <a:r>
              <a:t/>
            </a:r>
            <a:endParaRPr b="1" i="0" sz="3603" u="none" cap="none" strike="noStrike">
              <a:solidFill>
                <a:srgbClr val="DC3C4D"/>
              </a:solidFill>
              <a:latin typeface="Arial"/>
              <a:ea typeface="Arial"/>
              <a:cs typeface="Arial"/>
              <a:sym typeface="Arial"/>
            </a:endParaRPr>
          </a:p>
        </p:txBody>
      </p:sp>
      <p:sp>
        <p:nvSpPr>
          <p:cNvPr id="178" name="Google Shape;178;p6"/>
          <p:cNvSpPr txBox="1"/>
          <p:nvPr/>
        </p:nvSpPr>
        <p:spPr>
          <a:xfrm>
            <a:off x="5127707" y="1579260"/>
            <a:ext cx="9004646" cy="1104240"/>
          </a:xfrm>
          <a:prstGeom prst="rect">
            <a:avLst/>
          </a:prstGeom>
          <a:noFill/>
          <a:ln>
            <a:noFill/>
          </a:ln>
        </p:spPr>
        <p:txBody>
          <a:bodyPr anchorCtr="0" anchor="t" bIns="0" lIns="0" spcFirstLastPara="1" rIns="0" wrap="square" tIns="0">
            <a:spAutoFit/>
          </a:bodyPr>
          <a:lstStyle/>
          <a:p>
            <a:pPr indent="0" lvl="0" marL="0" marR="0" rtl="0" algn="ctr">
              <a:lnSpc>
                <a:spcPct val="140012"/>
              </a:lnSpc>
              <a:spcBef>
                <a:spcPts val="0"/>
              </a:spcBef>
              <a:spcAft>
                <a:spcPts val="0"/>
              </a:spcAft>
              <a:buNone/>
            </a:pPr>
            <a:r>
              <a:rPr b="1" i="0" lang="en-US" sz="6398" u="none" cap="none" strike="noStrike">
                <a:solidFill>
                  <a:srgbClr val="F5F5EF"/>
                </a:solidFill>
                <a:latin typeface="Arial"/>
                <a:ea typeface="Arial"/>
                <a:cs typeface="Arial"/>
                <a:sym typeface="Arial"/>
              </a:rPr>
              <a:t>HES data 2022/23</a:t>
            </a:r>
            <a:endParaRPr/>
          </a:p>
        </p:txBody>
      </p:sp>
      <p:sp>
        <p:nvSpPr>
          <p:cNvPr id="179" name="Google Shape;179;p6"/>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6">
              <a:alphaModFix/>
            </a:blip>
            <a:stretch>
              <a:fillRect b="0" l="0" r="0" t="0"/>
            </a:stretch>
          </a:blipFill>
          <a:ln>
            <a:noFill/>
          </a:ln>
        </p:spPr>
      </p:sp>
      <p:sp>
        <p:nvSpPr>
          <p:cNvPr id="180" name="Google Shape;180;p6"/>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7"/>
          <p:cNvSpPr/>
          <p:nvPr/>
        </p:nvSpPr>
        <p:spPr>
          <a:xfrm>
            <a:off x="-22309" y="5539373"/>
            <a:ext cx="18288000" cy="5236410"/>
          </a:xfrm>
          <a:custGeom>
            <a:rect b="b" l="l" r="r" t="t"/>
            <a:pathLst>
              <a:path extrusionOk="0" h="5236410" w="18288000">
                <a:moveTo>
                  <a:pt x="0" y="0"/>
                </a:moveTo>
                <a:lnTo>
                  <a:pt x="18288000" y="0"/>
                </a:lnTo>
                <a:lnTo>
                  <a:pt x="18288000" y="5236410"/>
                </a:lnTo>
                <a:lnTo>
                  <a:pt x="0" y="5236410"/>
                </a:lnTo>
                <a:lnTo>
                  <a:pt x="0" y="0"/>
                </a:lnTo>
                <a:close/>
              </a:path>
            </a:pathLst>
          </a:custGeom>
          <a:blipFill rotWithShape="1">
            <a:blip r:embed="rId3">
              <a:alphaModFix/>
            </a:blip>
            <a:stretch>
              <a:fillRect b="0" l="0" r="0" t="0"/>
            </a:stretch>
          </a:blipFill>
          <a:ln>
            <a:noFill/>
          </a:ln>
        </p:spPr>
      </p:sp>
      <p:sp>
        <p:nvSpPr>
          <p:cNvPr id="190" name="Google Shape;190;p7"/>
          <p:cNvSpPr/>
          <p:nvPr/>
        </p:nvSpPr>
        <p:spPr>
          <a:xfrm>
            <a:off x="16002000" y="4838700"/>
            <a:ext cx="2871389" cy="5937083"/>
          </a:xfrm>
          <a:custGeom>
            <a:rect b="b" l="l" r="r" t="t"/>
            <a:pathLst>
              <a:path extrusionOk="0" h="5937083" w="2871389">
                <a:moveTo>
                  <a:pt x="0" y="0"/>
                </a:moveTo>
                <a:lnTo>
                  <a:pt x="2871389" y="0"/>
                </a:lnTo>
                <a:lnTo>
                  <a:pt x="2871389" y="5937083"/>
                </a:lnTo>
                <a:lnTo>
                  <a:pt x="0" y="5937083"/>
                </a:lnTo>
                <a:lnTo>
                  <a:pt x="0" y="0"/>
                </a:lnTo>
                <a:close/>
              </a:path>
            </a:pathLst>
          </a:custGeom>
          <a:blipFill rotWithShape="1">
            <a:blip r:embed="rId4">
              <a:alphaModFix/>
            </a:blip>
            <a:stretch>
              <a:fillRect b="0" l="-33" r="-32" t="0"/>
            </a:stretch>
          </a:blipFill>
          <a:ln>
            <a:noFill/>
          </a:ln>
        </p:spPr>
      </p:sp>
      <p:sp>
        <p:nvSpPr>
          <p:cNvPr id="191" name="Google Shape;191;p7"/>
          <p:cNvSpPr/>
          <p:nvPr/>
        </p:nvSpPr>
        <p:spPr>
          <a:xfrm>
            <a:off x="3377798" y="1649605"/>
            <a:ext cx="12328317" cy="3642792"/>
          </a:xfrm>
          <a:custGeom>
            <a:rect b="b" l="l" r="r" t="t"/>
            <a:pathLst>
              <a:path extrusionOk="0" h="3642792" w="12328317">
                <a:moveTo>
                  <a:pt x="0" y="0"/>
                </a:moveTo>
                <a:lnTo>
                  <a:pt x="12328317" y="0"/>
                </a:lnTo>
                <a:lnTo>
                  <a:pt x="12328317" y="3642792"/>
                </a:lnTo>
                <a:lnTo>
                  <a:pt x="0" y="3642792"/>
                </a:lnTo>
                <a:lnTo>
                  <a:pt x="0" y="0"/>
                </a:lnTo>
                <a:close/>
              </a:path>
            </a:pathLst>
          </a:custGeom>
          <a:blipFill rotWithShape="1">
            <a:blip r:embed="rId5">
              <a:alphaModFix/>
            </a:blip>
            <a:stretch>
              <a:fillRect b="-1698" l="0" r="0" t="-1698"/>
            </a:stretch>
          </a:blipFill>
          <a:ln>
            <a:noFill/>
          </a:ln>
        </p:spPr>
      </p:sp>
      <p:sp>
        <p:nvSpPr>
          <p:cNvPr id="192" name="Google Shape;192;p7"/>
          <p:cNvSpPr txBox="1"/>
          <p:nvPr/>
        </p:nvSpPr>
        <p:spPr>
          <a:xfrm>
            <a:off x="2241382" y="6284029"/>
            <a:ext cx="10368787" cy="1994986"/>
          </a:xfrm>
          <a:prstGeom prst="rect">
            <a:avLst/>
          </a:prstGeom>
          <a:noFill/>
          <a:ln>
            <a:noFill/>
          </a:ln>
        </p:spPr>
        <p:txBody>
          <a:bodyPr anchorCtr="0" anchor="t" bIns="0" lIns="0" spcFirstLastPara="1" rIns="0" wrap="square" tIns="0">
            <a:spAutoFit/>
          </a:bodyPr>
          <a:lstStyle/>
          <a:p>
            <a:pPr indent="0" lvl="0" marL="0" marR="0" rtl="0" algn="l">
              <a:lnSpc>
                <a:spcPct val="140017"/>
              </a:lnSpc>
              <a:spcBef>
                <a:spcPts val="0"/>
              </a:spcBef>
              <a:spcAft>
                <a:spcPts val="0"/>
              </a:spcAft>
              <a:buNone/>
            </a:pPr>
            <a:r>
              <a:rPr b="1" i="0" lang="en-US" sz="2269" u="none" cap="none" strike="noStrike">
                <a:solidFill>
                  <a:srgbClr val="F5F5EF"/>
                </a:solidFill>
                <a:latin typeface="Arial"/>
                <a:ea typeface="Arial"/>
                <a:cs typeface="Arial"/>
                <a:sym typeface="Arial"/>
              </a:rPr>
              <a:t>Urgent need to make procedure as safe as possible for patients. </a:t>
            </a:r>
            <a:endParaRPr/>
          </a:p>
          <a:p>
            <a:pPr indent="0" lvl="0" marL="0" marR="0" rtl="0" algn="l">
              <a:lnSpc>
                <a:spcPct val="140017"/>
              </a:lnSpc>
              <a:spcBef>
                <a:spcPts val="0"/>
              </a:spcBef>
              <a:spcAft>
                <a:spcPts val="0"/>
              </a:spcAft>
              <a:buNone/>
            </a:pPr>
            <a:r>
              <a:t/>
            </a:r>
            <a:endParaRPr b="1" i="0" sz="2269" u="none" cap="none" strike="noStrike">
              <a:solidFill>
                <a:srgbClr val="F5F5EF"/>
              </a:solidFill>
              <a:latin typeface="Arial"/>
              <a:ea typeface="Arial"/>
              <a:cs typeface="Arial"/>
              <a:sym typeface="Arial"/>
            </a:endParaRPr>
          </a:p>
          <a:p>
            <a:pPr indent="-245017" lvl="1" marL="490034" marR="0" rtl="0" algn="l">
              <a:lnSpc>
                <a:spcPct val="140017"/>
              </a:lnSpc>
              <a:spcBef>
                <a:spcPts val="0"/>
              </a:spcBef>
              <a:spcAft>
                <a:spcPts val="0"/>
              </a:spcAft>
              <a:buClr>
                <a:srgbClr val="F5F5EF"/>
              </a:buClr>
              <a:buSzPts val="2269"/>
              <a:buFont typeface="Arial"/>
              <a:buChar char="•"/>
            </a:pPr>
            <a:r>
              <a:rPr b="0" i="0" lang="en-US" sz="2269" u="none" cap="none" strike="noStrike">
                <a:solidFill>
                  <a:srgbClr val="F5F5EF"/>
                </a:solidFill>
                <a:latin typeface="Arial"/>
                <a:ea typeface="Arial"/>
                <a:cs typeface="Arial"/>
                <a:sym typeface="Arial"/>
              </a:rPr>
              <a:t>Why has the bleed rate increased from 3.9% in 2003/4 to 15.6% in 2022/3?</a:t>
            </a:r>
            <a:endParaRPr/>
          </a:p>
          <a:p>
            <a:pPr indent="-245017" lvl="1" marL="490034" marR="0" rtl="0" algn="l">
              <a:lnSpc>
                <a:spcPct val="140017"/>
              </a:lnSpc>
              <a:spcBef>
                <a:spcPts val="0"/>
              </a:spcBef>
              <a:spcAft>
                <a:spcPts val="0"/>
              </a:spcAft>
              <a:buClr>
                <a:srgbClr val="F5F5EF"/>
              </a:buClr>
              <a:buSzPts val="2269"/>
              <a:buFont typeface="Arial"/>
              <a:buChar char="•"/>
            </a:pPr>
            <a:r>
              <a:rPr b="0" i="0" lang="en-US" sz="2269" u="none" cap="none" strike="noStrike">
                <a:solidFill>
                  <a:srgbClr val="F5F5EF"/>
                </a:solidFill>
                <a:latin typeface="Arial"/>
                <a:ea typeface="Arial"/>
                <a:cs typeface="Arial"/>
                <a:sym typeface="Arial"/>
              </a:rPr>
              <a:t>What can we do to reduce the risk of bleeding for patients?</a:t>
            </a:r>
            <a:endParaRPr/>
          </a:p>
        </p:txBody>
      </p:sp>
      <p:sp>
        <p:nvSpPr>
          <p:cNvPr id="193" name="Google Shape;193;p7"/>
          <p:cNvSpPr/>
          <p:nvPr/>
        </p:nvSpPr>
        <p:spPr>
          <a:xfrm>
            <a:off x="13820495" y="5143500"/>
            <a:ext cx="10105788" cy="10105788"/>
          </a:xfrm>
          <a:custGeom>
            <a:rect b="b" l="l" r="r" t="t"/>
            <a:pathLst>
              <a:path extrusionOk="0" h="10105788" w="10105788">
                <a:moveTo>
                  <a:pt x="0" y="0"/>
                </a:moveTo>
                <a:lnTo>
                  <a:pt x="10105788" y="0"/>
                </a:lnTo>
                <a:lnTo>
                  <a:pt x="10105788" y="10105788"/>
                </a:lnTo>
                <a:lnTo>
                  <a:pt x="0" y="10105788"/>
                </a:lnTo>
                <a:lnTo>
                  <a:pt x="0" y="0"/>
                </a:lnTo>
                <a:close/>
              </a:path>
            </a:pathLst>
          </a:custGeom>
          <a:blipFill rotWithShape="1">
            <a:blip r:embed="rId6">
              <a:alphaModFix/>
            </a:blip>
            <a:stretch>
              <a:fillRect b="0" l="0" r="0" t="0"/>
            </a:stretch>
          </a:blipFill>
          <a:ln>
            <a:noFill/>
          </a:ln>
        </p:spPr>
      </p:sp>
      <p:sp>
        <p:nvSpPr>
          <p:cNvPr id="194" name="Google Shape;194;p7"/>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7">
              <a:alphaModFix/>
            </a:blip>
            <a:stretch>
              <a:fillRect b="0" l="0" r="0" t="0"/>
            </a:stretch>
          </a:blipFill>
          <a:ln>
            <a:noFill/>
          </a:ln>
        </p:spPr>
      </p:sp>
      <p:sp>
        <p:nvSpPr>
          <p:cNvPr id="195" name="Google Shape;195;p7"/>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8">
              <a:alphaModFix/>
            </a:blip>
            <a:stretch>
              <a:fillRect b="0" l="0" r="0" t="0"/>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686C8"/>
        </a:solidFill>
      </p:bgPr>
    </p:bg>
    <p:spTree>
      <p:nvGrpSpPr>
        <p:cNvPr id="203" name="Shape 203"/>
        <p:cNvGrpSpPr/>
        <p:nvPr/>
      </p:nvGrpSpPr>
      <p:grpSpPr>
        <a:xfrm>
          <a:off x="0" y="0"/>
          <a:ext cx="0" cy="0"/>
          <a:chOff x="0" y="0"/>
          <a:chExt cx="0" cy="0"/>
        </a:xfrm>
      </p:grpSpPr>
      <p:sp>
        <p:nvSpPr>
          <p:cNvPr id="204" name="Google Shape;204;p8"/>
          <p:cNvSpPr/>
          <p:nvPr/>
        </p:nvSpPr>
        <p:spPr>
          <a:xfrm>
            <a:off x="746731" y="4500955"/>
            <a:ext cx="8865396" cy="4261441"/>
          </a:xfrm>
          <a:custGeom>
            <a:rect b="b" l="l" r="r" t="t"/>
            <a:pathLst>
              <a:path extrusionOk="0" h="4261441" w="8865396">
                <a:moveTo>
                  <a:pt x="0" y="0"/>
                </a:moveTo>
                <a:lnTo>
                  <a:pt x="8865396" y="0"/>
                </a:lnTo>
                <a:lnTo>
                  <a:pt x="8865396" y="4261441"/>
                </a:lnTo>
                <a:lnTo>
                  <a:pt x="0" y="4261441"/>
                </a:lnTo>
                <a:lnTo>
                  <a:pt x="0" y="0"/>
                </a:lnTo>
                <a:close/>
              </a:path>
            </a:pathLst>
          </a:custGeom>
          <a:blipFill rotWithShape="1">
            <a:blip r:embed="rId3">
              <a:alphaModFix/>
            </a:blip>
            <a:stretch>
              <a:fillRect b="0" l="0" r="0" t="0"/>
            </a:stretch>
          </a:blipFill>
          <a:ln>
            <a:noFill/>
          </a:ln>
        </p:spPr>
      </p:sp>
      <p:sp>
        <p:nvSpPr>
          <p:cNvPr id="205" name="Google Shape;205;p8"/>
          <p:cNvSpPr txBox="1"/>
          <p:nvPr/>
        </p:nvSpPr>
        <p:spPr>
          <a:xfrm>
            <a:off x="1338787" y="5032904"/>
            <a:ext cx="7681283" cy="3159442"/>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1800" u="none" cap="none" strike="noStrike">
                <a:solidFill>
                  <a:srgbClr val="F5F5EF"/>
                </a:solidFill>
                <a:latin typeface="Arial"/>
                <a:ea typeface="Arial"/>
                <a:cs typeface="Arial"/>
                <a:sym typeface="Arial"/>
              </a:rPr>
              <a:t>Design: </a:t>
            </a:r>
            <a:r>
              <a:rPr b="0" i="0" lang="en-US" sz="1800" u="none" cap="none" strike="noStrike">
                <a:solidFill>
                  <a:srgbClr val="F5F5EF"/>
                </a:solidFill>
                <a:latin typeface="Arial"/>
                <a:ea typeface="Arial"/>
                <a:cs typeface="Arial"/>
                <a:sym typeface="Arial"/>
              </a:rPr>
              <a:t>National, collaborative, multi-centre, prospective observational cohort study</a:t>
            </a:r>
            <a:endParaRPr/>
          </a:p>
          <a:p>
            <a:pPr indent="0" lvl="0" marL="0" marR="0" rtl="0" algn="l">
              <a:lnSpc>
                <a:spcPct val="140000"/>
              </a:lnSpc>
              <a:spcBef>
                <a:spcPts val="0"/>
              </a:spcBef>
              <a:spcAft>
                <a:spcPts val="0"/>
              </a:spcAft>
              <a:buNone/>
            </a:pPr>
            <a:r>
              <a:t/>
            </a:r>
            <a:endParaRPr b="0" i="0" sz="1800" u="none" cap="none" strike="noStrike">
              <a:solidFill>
                <a:srgbClr val="F5F5EF"/>
              </a:solidFill>
              <a:latin typeface="Arial"/>
              <a:ea typeface="Arial"/>
              <a:cs typeface="Arial"/>
              <a:sym typeface="Arial"/>
            </a:endParaRPr>
          </a:p>
          <a:p>
            <a:pPr indent="0" lvl="0" marL="0" marR="0" rtl="0" algn="l">
              <a:lnSpc>
                <a:spcPct val="140000"/>
              </a:lnSpc>
              <a:spcBef>
                <a:spcPts val="0"/>
              </a:spcBef>
              <a:spcAft>
                <a:spcPts val="0"/>
              </a:spcAft>
              <a:buNone/>
            </a:pPr>
            <a:r>
              <a:rPr b="1" i="0" lang="en-US" sz="1800" u="none" cap="none" strike="noStrike">
                <a:solidFill>
                  <a:srgbClr val="F5F5EF"/>
                </a:solidFill>
                <a:latin typeface="Arial"/>
                <a:ea typeface="Arial"/>
                <a:cs typeface="Arial"/>
                <a:sym typeface="Arial"/>
              </a:rPr>
              <a:t>Data collection: </a:t>
            </a:r>
            <a:r>
              <a:rPr b="0" i="0" lang="en-US" sz="1800" u="none" cap="none" strike="noStrike">
                <a:solidFill>
                  <a:srgbClr val="F5F5EF"/>
                </a:solidFill>
                <a:latin typeface="Arial"/>
                <a:ea typeface="Arial"/>
                <a:cs typeface="Arial"/>
                <a:sym typeface="Arial"/>
              </a:rPr>
              <a:t>Sites will identify eligible patients and input required data into a protected Excel spreadsheet tool. </a:t>
            </a:r>
            <a:endParaRPr/>
          </a:p>
          <a:p>
            <a:pPr indent="0" lvl="0" marL="0" marR="0" rtl="0" algn="l">
              <a:lnSpc>
                <a:spcPct val="140000"/>
              </a:lnSpc>
              <a:spcBef>
                <a:spcPts val="0"/>
              </a:spcBef>
              <a:spcAft>
                <a:spcPts val="0"/>
              </a:spcAft>
              <a:buNone/>
            </a:pPr>
            <a:r>
              <a:t/>
            </a:r>
            <a:endParaRPr b="0" i="0" sz="1800" u="none" cap="none" strike="noStrike">
              <a:solidFill>
                <a:srgbClr val="F5F5EF"/>
              </a:solidFill>
              <a:latin typeface="Arial"/>
              <a:ea typeface="Arial"/>
              <a:cs typeface="Arial"/>
              <a:sym typeface="Arial"/>
            </a:endParaRPr>
          </a:p>
          <a:p>
            <a:pPr indent="0" lvl="0" marL="0" marR="0" rtl="0" algn="l">
              <a:lnSpc>
                <a:spcPct val="140000"/>
              </a:lnSpc>
              <a:spcBef>
                <a:spcPts val="0"/>
              </a:spcBef>
              <a:spcAft>
                <a:spcPts val="0"/>
              </a:spcAft>
              <a:buNone/>
            </a:pPr>
            <a:r>
              <a:rPr b="1" i="0" lang="en-US" sz="1800" u="none" cap="none" strike="noStrike">
                <a:solidFill>
                  <a:srgbClr val="F5F5EF"/>
                </a:solidFill>
                <a:latin typeface="Arial"/>
                <a:ea typeface="Arial"/>
                <a:cs typeface="Arial"/>
                <a:sym typeface="Arial"/>
              </a:rPr>
              <a:t>Population: </a:t>
            </a:r>
            <a:r>
              <a:rPr b="0" i="0" lang="en-US" sz="1800" u="none" cap="none" strike="noStrike">
                <a:solidFill>
                  <a:srgbClr val="F5F5EF"/>
                </a:solidFill>
                <a:latin typeface="Arial"/>
                <a:ea typeface="Arial"/>
                <a:cs typeface="Arial"/>
                <a:sym typeface="Arial"/>
              </a:rPr>
              <a:t>Adult patients undergoing bilateral tonsillectomy</a:t>
            </a:r>
            <a:endParaRPr/>
          </a:p>
          <a:p>
            <a:pPr indent="0" lvl="0" marL="0" marR="0" rtl="0" algn="l">
              <a:lnSpc>
                <a:spcPct val="140000"/>
              </a:lnSpc>
              <a:spcBef>
                <a:spcPts val="0"/>
              </a:spcBef>
              <a:spcAft>
                <a:spcPts val="0"/>
              </a:spcAft>
              <a:buNone/>
            </a:pPr>
            <a:r>
              <a:t/>
            </a:r>
            <a:endParaRPr b="0" i="0" sz="1800" u="none" cap="none" strike="noStrike">
              <a:solidFill>
                <a:srgbClr val="F5F5EF"/>
              </a:solidFill>
              <a:latin typeface="Arial"/>
              <a:ea typeface="Arial"/>
              <a:cs typeface="Arial"/>
              <a:sym typeface="Arial"/>
            </a:endParaRPr>
          </a:p>
          <a:p>
            <a:pPr indent="0" lvl="0" marL="0" marR="0" rtl="0" algn="l">
              <a:lnSpc>
                <a:spcPct val="140000"/>
              </a:lnSpc>
              <a:spcBef>
                <a:spcPts val="0"/>
              </a:spcBef>
              <a:spcAft>
                <a:spcPts val="0"/>
              </a:spcAft>
              <a:buNone/>
            </a:pPr>
            <a:r>
              <a:rPr b="1" i="0" lang="en-US" sz="1800" u="none" cap="none" strike="noStrike">
                <a:solidFill>
                  <a:srgbClr val="F5F5EF"/>
                </a:solidFill>
                <a:latin typeface="Arial"/>
                <a:ea typeface="Arial"/>
                <a:cs typeface="Arial"/>
                <a:sym typeface="Arial"/>
              </a:rPr>
              <a:t>Sample size: </a:t>
            </a:r>
            <a:r>
              <a:rPr b="0" i="0" lang="en-US" sz="1800" u="none" cap="none" strike="noStrike">
                <a:solidFill>
                  <a:srgbClr val="F5F5EF"/>
                </a:solidFill>
                <a:latin typeface="Arial"/>
                <a:ea typeface="Arial"/>
                <a:cs typeface="Arial"/>
                <a:sym typeface="Arial"/>
              </a:rPr>
              <a:t>Estimated 300 patients</a:t>
            </a:r>
            <a:endParaRPr/>
          </a:p>
          <a:p>
            <a:pPr indent="0" lvl="0" marL="0" marR="0" rtl="0" algn="l">
              <a:lnSpc>
                <a:spcPct val="140000"/>
              </a:lnSpc>
              <a:spcBef>
                <a:spcPts val="0"/>
              </a:spcBef>
              <a:spcAft>
                <a:spcPts val="0"/>
              </a:spcAft>
              <a:buNone/>
            </a:pPr>
            <a:r>
              <a:rPr b="1" i="0" lang="en-US" sz="1800" u="none" cap="none" strike="noStrike">
                <a:solidFill>
                  <a:srgbClr val="F5F5EF"/>
                </a:solidFill>
                <a:latin typeface="Arial"/>
                <a:ea typeface="Arial"/>
                <a:cs typeface="Arial"/>
                <a:sym typeface="Arial"/>
              </a:rPr>
              <a:t> </a:t>
            </a:r>
            <a:endParaRPr/>
          </a:p>
        </p:txBody>
      </p:sp>
      <p:sp>
        <p:nvSpPr>
          <p:cNvPr id="206" name="Google Shape;206;p8"/>
          <p:cNvSpPr/>
          <p:nvPr/>
        </p:nvSpPr>
        <p:spPr>
          <a:xfrm>
            <a:off x="10061553" y="4354508"/>
            <a:ext cx="7479715" cy="4407891"/>
          </a:xfrm>
          <a:custGeom>
            <a:rect b="b" l="l" r="r" t="t"/>
            <a:pathLst>
              <a:path extrusionOk="0" h="4407891" w="7479715">
                <a:moveTo>
                  <a:pt x="0" y="0"/>
                </a:moveTo>
                <a:lnTo>
                  <a:pt x="7479715" y="0"/>
                </a:lnTo>
                <a:lnTo>
                  <a:pt x="7479715" y="4407891"/>
                </a:lnTo>
                <a:lnTo>
                  <a:pt x="0" y="4407891"/>
                </a:lnTo>
                <a:lnTo>
                  <a:pt x="0" y="0"/>
                </a:lnTo>
                <a:close/>
              </a:path>
            </a:pathLst>
          </a:custGeom>
          <a:blipFill rotWithShape="1">
            <a:blip r:embed="rId4">
              <a:alphaModFix/>
            </a:blip>
            <a:stretch>
              <a:fillRect b="0" l="0" r="0" t="0"/>
            </a:stretch>
          </a:blipFill>
          <a:ln>
            <a:noFill/>
          </a:ln>
        </p:spPr>
      </p:sp>
      <p:sp>
        <p:nvSpPr>
          <p:cNvPr id="207" name="Google Shape;207;p8"/>
          <p:cNvSpPr/>
          <p:nvPr/>
        </p:nvSpPr>
        <p:spPr>
          <a:xfrm rot="10800000">
            <a:off x="10624157" y="5585142"/>
            <a:ext cx="6354509" cy="3177254"/>
          </a:xfrm>
          <a:custGeom>
            <a:rect b="b" l="l" r="r" t="t"/>
            <a:pathLst>
              <a:path extrusionOk="0" h="3177254" w="6354509">
                <a:moveTo>
                  <a:pt x="0" y="0"/>
                </a:moveTo>
                <a:lnTo>
                  <a:pt x="6354509" y="0"/>
                </a:lnTo>
                <a:lnTo>
                  <a:pt x="6354509" y="3177254"/>
                </a:lnTo>
                <a:lnTo>
                  <a:pt x="0" y="3177254"/>
                </a:lnTo>
                <a:lnTo>
                  <a:pt x="0" y="0"/>
                </a:lnTo>
                <a:close/>
              </a:path>
            </a:pathLst>
          </a:custGeom>
          <a:blipFill rotWithShape="1">
            <a:blip r:embed="rId5">
              <a:alphaModFix amt="9999"/>
            </a:blip>
            <a:stretch>
              <a:fillRect b="-447" l="0" r="0" t="-448"/>
            </a:stretch>
          </a:blipFill>
          <a:ln>
            <a:noFill/>
          </a:ln>
        </p:spPr>
      </p:sp>
      <p:sp>
        <p:nvSpPr>
          <p:cNvPr id="208" name="Google Shape;208;p8"/>
          <p:cNvSpPr/>
          <p:nvPr/>
        </p:nvSpPr>
        <p:spPr>
          <a:xfrm rot="10800000">
            <a:off x="11287375" y="6248360"/>
            <a:ext cx="5028073" cy="2514037"/>
          </a:xfrm>
          <a:custGeom>
            <a:rect b="b" l="l" r="r" t="t"/>
            <a:pathLst>
              <a:path extrusionOk="0" h="2514037" w="5028073">
                <a:moveTo>
                  <a:pt x="0" y="0"/>
                </a:moveTo>
                <a:lnTo>
                  <a:pt x="5028073" y="0"/>
                </a:lnTo>
                <a:lnTo>
                  <a:pt x="5028073" y="2514037"/>
                </a:lnTo>
                <a:lnTo>
                  <a:pt x="0" y="2514037"/>
                </a:lnTo>
                <a:lnTo>
                  <a:pt x="0" y="0"/>
                </a:lnTo>
                <a:close/>
              </a:path>
            </a:pathLst>
          </a:custGeom>
          <a:blipFill rotWithShape="1">
            <a:blip r:embed="rId5">
              <a:alphaModFix amt="9999"/>
            </a:blip>
            <a:stretch>
              <a:fillRect b="-566" l="0" r="0" t="-567"/>
            </a:stretch>
          </a:blipFill>
          <a:ln>
            <a:noFill/>
          </a:ln>
        </p:spPr>
      </p:sp>
      <p:sp>
        <p:nvSpPr>
          <p:cNvPr id="209" name="Google Shape;209;p8"/>
          <p:cNvSpPr txBox="1"/>
          <p:nvPr/>
        </p:nvSpPr>
        <p:spPr>
          <a:xfrm>
            <a:off x="5179429" y="1604948"/>
            <a:ext cx="8865396" cy="1104265"/>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b="1" i="0" lang="en-US" sz="6400" u="none" cap="none" strike="noStrike">
                <a:solidFill>
                  <a:srgbClr val="F5F5EF"/>
                </a:solidFill>
                <a:latin typeface="Arial"/>
                <a:ea typeface="Arial"/>
                <a:cs typeface="Arial"/>
                <a:sym typeface="Arial"/>
              </a:rPr>
              <a:t>Protocol Summary</a:t>
            </a:r>
            <a:endParaRPr/>
          </a:p>
        </p:txBody>
      </p:sp>
      <p:sp>
        <p:nvSpPr>
          <p:cNvPr id="210" name="Google Shape;210;p8"/>
          <p:cNvSpPr txBox="1"/>
          <p:nvPr/>
        </p:nvSpPr>
        <p:spPr>
          <a:xfrm>
            <a:off x="4936016" y="2997256"/>
            <a:ext cx="8865396" cy="360997"/>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100" u="none" cap="none" strike="noStrike">
                <a:solidFill>
                  <a:srgbClr val="FFFFFF"/>
                </a:solidFill>
                <a:latin typeface="Arial"/>
                <a:ea typeface="Arial"/>
                <a:cs typeface="Arial"/>
                <a:sym typeface="Arial"/>
              </a:rPr>
              <a:t>Observational cohort study</a:t>
            </a:r>
            <a:endParaRPr/>
          </a:p>
        </p:txBody>
      </p:sp>
      <p:sp>
        <p:nvSpPr>
          <p:cNvPr id="211" name="Google Shape;211;p8"/>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6">
              <a:alphaModFix/>
            </a:blip>
            <a:stretch>
              <a:fillRect b="0" l="0" r="0" t="0"/>
            </a:stretch>
          </a:blipFill>
          <a:ln>
            <a:noFill/>
          </a:ln>
        </p:spPr>
      </p:sp>
      <p:sp>
        <p:nvSpPr>
          <p:cNvPr id="212" name="Google Shape;212;p8"/>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7">
              <a:alphaModFix/>
            </a:blip>
            <a:stretch>
              <a:fillRect b="0" l="0" r="0" t="0"/>
            </a:stretch>
          </a:blipFill>
          <a:ln>
            <a:noFill/>
          </a:ln>
        </p:spPr>
      </p:sp>
      <p:sp>
        <p:nvSpPr>
          <p:cNvPr id="213" name="Google Shape;213;p8"/>
          <p:cNvSpPr/>
          <p:nvPr/>
        </p:nvSpPr>
        <p:spPr>
          <a:xfrm>
            <a:off x="11483382" y="3864639"/>
            <a:ext cx="4636060" cy="4897760"/>
          </a:xfrm>
          <a:custGeom>
            <a:rect b="b" l="l" r="r" t="t"/>
            <a:pathLst>
              <a:path extrusionOk="0" h="4897760" w="4636060">
                <a:moveTo>
                  <a:pt x="0" y="0"/>
                </a:moveTo>
                <a:lnTo>
                  <a:pt x="4636060" y="0"/>
                </a:lnTo>
                <a:lnTo>
                  <a:pt x="4636060" y="4897760"/>
                </a:lnTo>
                <a:lnTo>
                  <a:pt x="0" y="4897760"/>
                </a:lnTo>
                <a:lnTo>
                  <a:pt x="0" y="0"/>
                </a:lnTo>
                <a:close/>
              </a:path>
            </a:pathLst>
          </a:custGeom>
          <a:blipFill rotWithShape="1">
            <a:blip r:embed="rId8">
              <a:alphaModFix/>
            </a:blip>
            <a:stretch>
              <a:fillRect b="-11688" l="0" r="0" t="0"/>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686C8"/>
        </a:solidFill>
      </p:bgPr>
    </p:bg>
    <p:spTree>
      <p:nvGrpSpPr>
        <p:cNvPr id="221" name="Shape 221"/>
        <p:cNvGrpSpPr/>
        <p:nvPr/>
      </p:nvGrpSpPr>
      <p:grpSpPr>
        <a:xfrm>
          <a:off x="0" y="0"/>
          <a:ext cx="0" cy="0"/>
          <a:chOff x="0" y="0"/>
          <a:chExt cx="0" cy="0"/>
        </a:xfrm>
      </p:grpSpPr>
      <p:grpSp>
        <p:nvGrpSpPr>
          <p:cNvPr id="222" name="Google Shape;222;p9"/>
          <p:cNvGrpSpPr/>
          <p:nvPr/>
        </p:nvGrpSpPr>
        <p:grpSpPr>
          <a:xfrm>
            <a:off x="1582259" y="1788914"/>
            <a:ext cx="15457064" cy="2417819"/>
            <a:chOff x="0" y="-38100"/>
            <a:chExt cx="4070996" cy="636792"/>
          </a:xfrm>
        </p:grpSpPr>
        <p:sp>
          <p:nvSpPr>
            <p:cNvPr id="223" name="Google Shape;223;p9"/>
            <p:cNvSpPr/>
            <p:nvPr/>
          </p:nvSpPr>
          <p:spPr>
            <a:xfrm>
              <a:off x="0" y="0"/>
              <a:ext cx="4070996" cy="598692"/>
            </a:xfrm>
            <a:custGeom>
              <a:rect b="b" l="l" r="r" t="t"/>
              <a:pathLst>
                <a:path extrusionOk="0" h="598692" w="4070996">
                  <a:moveTo>
                    <a:pt x="25544" y="0"/>
                  </a:moveTo>
                  <a:lnTo>
                    <a:pt x="4045452" y="0"/>
                  </a:lnTo>
                  <a:cubicBezTo>
                    <a:pt x="4052227" y="0"/>
                    <a:pt x="4058724" y="2691"/>
                    <a:pt x="4063515" y="7482"/>
                  </a:cubicBezTo>
                  <a:cubicBezTo>
                    <a:pt x="4068305" y="12272"/>
                    <a:pt x="4070996" y="18769"/>
                    <a:pt x="4070996" y="25544"/>
                  </a:cubicBezTo>
                  <a:lnTo>
                    <a:pt x="4070996" y="573148"/>
                  </a:lnTo>
                  <a:cubicBezTo>
                    <a:pt x="4070996" y="579922"/>
                    <a:pt x="4068305" y="586420"/>
                    <a:pt x="4063515" y="591210"/>
                  </a:cubicBezTo>
                  <a:cubicBezTo>
                    <a:pt x="4058724" y="596001"/>
                    <a:pt x="4052227" y="598692"/>
                    <a:pt x="4045452" y="598692"/>
                  </a:cubicBezTo>
                  <a:lnTo>
                    <a:pt x="25544" y="598692"/>
                  </a:lnTo>
                  <a:cubicBezTo>
                    <a:pt x="11437" y="598692"/>
                    <a:pt x="0" y="587255"/>
                    <a:pt x="0" y="573148"/>
                  </a:cubicBezTo>
                  <a:lnTo>
                    <a:pt x="0" y="25544"/>
                  </a:lnTo>
                  <a:cubicBezTo>
                    <a:pt x="0" y="18769"/>
                    <a:pt x="2691" y="12272"/>
                    <a:pt x="7482" y="7482"/>
                  </a:cubicBezTo>
                  <a:cubicBezTo>
                    <a:pt x="12272" y="2691"/>
                    <a:pt x="18769" y="0"/>
                    <a:pt x="2554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9"/>
            <p:cNvSpPr txBox="1"/>
            <p:nvPr/>
          </p:nvSpPr>
          <p:spPr>
            <a:xfrm>
              <a:off x="0" y="-38100"/>
              <a:ext cx="4070996" cy="636792"/>
            </a:xfrm>
            <a:prstGeom prst="rect">
              <a:avLst/>
            </a:prstGeom>
            <a:noFill/>
            <a:ln>
              <a:noFill/>
            </a:ln>
          </p:spPr>
          <p:txBody>
            <a:bodyPr anchorCtr="0" anchor="ctr" bIns="50800" lIns="50800" spcFirstLastPara="1" rIns="50800" wrap="square" tIns="50800">
              <a:noAutofit/>
            </a:bodyPr>
            <a:lstStyle/>
            <a:p>
              <a:pPr indent="0" lvl="0" marL="0" marR="0" rtl="0" algn="ctr">
                <a:lnSpc>
                  <a:spcPct val="163333"/>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5" name="Google Shape;225;p9"/>
          <p:cNvSpPr/>
          <p:nvPr/>
        </p:nvSpPr>
        <p:spPr>
          <a:xfrm>
            <a:off x="-3585950" y="4206733"/>
            <a:ext cx="7693546" cy="7693546"/>
          </a:xfrm>
          <a:custGeom>
            <a:rect b="b" l="l" r="r" t="t"/>
            <a:pathLst>
              <a:path extrusionOk="0" h="7693546" w="7693546">
                <a:moveTo>
                  <a:pt x="0" y="0"/>
                </a:moveTo>
                <a:lnTo>
                  <a:pt x="7693546" y="0"/>
                </a:lnTo>
                <a:lnTo>
                  <a:pt x="7693546" y="7693546"/>
                </a:lnTo>
                <a:lnTo>
                  <a:pt x="0" y="7693546"/>
                </a:lnTo>
                <a:lnTo>
                  <a:pt x="0" y="0"/>
                </a:lnTo>
                <a:close/>
              </a:path>
            </a:pathLst>
          </a:custGeom>
          <a:blipFill rotWithShape="1">
            <a:blip r:embed="rId3">
              <a:alphaModFix/>
            </a:blip>
            <a:stretch>
              <a:fillRect b="0" l="0" r="0" t="0"/>
            </a:stretch>
          </a:blipFill>
          <a:ln>
            <a:noFill/>
          </a:ln>
        </p:spPr>
      </p:sp>
      <p:sp>
        <p:nvSpPr>
          <p:cNvPr id="226" name="Google Shape;226;p9"/>
          <p:cNvSpPr txBox="1"/>
          <p:nvPr/>
        </p:nvSpPr>
        <p:spPr>
          <a:xfrm>
            <a:off x="4366467" y="5908525"/>
            <a:ext cx="3920825" cy="2584400"/>
          </a:xfrm>
          <a:prstGeom prst="rect">
            <a:avLst/>
          </a:prstGeom>
          <a:noFill/>
          <a:ln>
            <a:noFill/>
          </a:ln>
        </p:spPr>
        <p:txBody>
          <a:bodyPr anchorCtr="0" anchor="t" bIns="0" lIns="0" spcFirstLastPara="1" rIns="0" wrap="square" tIns="0">
            <a:spAutoFit/>
          </a:bodyPr>
          <a:lstStyle/>
          <a:p>
            <a:pPr indent="0" lvl="0" marL="0" marR="0" rtl="0" algn="l">
              <a:lnSpc>
                <a:spcPct val="140028"/>
              </a:lnSpc>
              <a:spcBef>
                <a:spcPts val="0"/>
              </a:spcBef>
              <a:spcAft>
                <a:spcPts val="0"/>
              </a:spcAft>
              <a:buNone/>
            </a:pPr>
            <a:r>
              <a:rPr b="1" i="0" lang="en-US" sz="2126" u="none" cap="none" strike="noStrike">
                <a:solidFill>
                  <a:srgbClr val="FFFFFF"/>
                </a:solidFill>
                <a:latin typeface="Arial"/>
                <a:ea typeface="Arial"/>
                <a:cs typeface="Arial"/>
                <a:sym typeface="Arial"/>
              </a:rPr>
              <a:t>Primary: </a:t>
            </a:r>
            <a:endParaRPr/>
          </a:p>
          <a:p>
            <a:pPr indent="-229608" lvl="1" marL="459216" marR="0" rtl="0" algn="l">
              <a:lnSpc>
                <a:spcPct val="140028"/>
              </a:lnSpc>
              <a:spcBef>
                <a:spcPts val="0"/>
              </a:spcBef>
              <a:spcAft>
                <a:spcPts val="0"/>
              </a:spcAft>
              <a:buClr>
                <a:srgbClr val="FFFFFF"/>
              </a:buClr>
              <a:buSzPts val="2126"/>
              <a:buFont typeface="Arial"/>
              <a:buChar char="•"/>
            </a:pPr>
            <a:r>
              <a:rPr b="0" i="0" lang="en-US" sz="2126" u="none" cap="none" strike="noStrike">
                <a:solidFill>
                  <a:srgbClr val="FFFFFF"/>
                </a:solidFill>
                <a:latin typeface="Arial"/>
                <a:ea typeface="Arial"/>
                <a:cs typeface="Arial"/>
                <a:sym typeface="Arial"/>
              </a:rPr>
              <a:t>To better understand the risk factors associated with an increased risk of post tonsillectomy bleed (PTB) in the first 28 days following tonsillectomy</a:t>
            </a:r>
            <a:endParaRPr/>
          </a:p>
        </p:txBody>
      </p:sp>
      <p:sp>
        <p:nvSpPr>
          <p:cNvPr id="227" name="Google Shape;227;p9"/>
          <p:cNvSpPr/>
          <p:nvPr/>
        </p:nvSpPr>
        <p:spPr>
          <a:xfrm>
            <a:off x="-1635726" y="6172200"/>
            <a:ext cx="3793097" cy="4114800"/>
          </a:xfrm>
          <a:custGeom>
            <a:rect b="b" l="l" r="r" t="t"/>
            <a:pathLst>
              <a:path extrusionOk="0" h="4114800" w="3793097">
                <a:moveTo>
                  <a:pt x="0" y="0"/>
                </a:moveTo>
                <a:lnTo>
                  <a:pt x="3793097" y="0"/>
                </a:lnTo>
                <a:lnTo>
                  <a:pt x="3793097" y="4114800"/>
                </a:lnTo>
                <a:lnTo>
                  <a:pt x="0" y="4114800"/>
                </a:lnTo>
                <a:lnTo>
                  <a:pt x="0" y="0"/>
                </a:lnTo>
                <a:close/>
              </a:path>
            </a:pathLst>
          </a:custGeom>
          <a:blipFill rotWithShape="1">
            <a:blip r:embed="rId4">
              <a:alphaModFix/>
            </a:blip>
            <a:stretch>
              <a:fillRect b="-16" l="0" r="0" t="-17"/>
            </a:stretch>
          </a:blipFill>
          <a:ln>
            <a:noFill/>
          </a:ln>
        </p:spPr>
      </p:sp>
      <p:sp>
        <p:nvSpPr>
          <p:cNvPr id="228" name="Google Shape;228;p9"/>
          <p:cNvSpPr/>
          <p:nvPr/>
        </p:nvSpPr>
        <p:spPr>
          <a:xfrm>
            <a:off x="633245" y="654771"/>
            <a:ext cx="2991435" cy="747859"/>
          </a:xfrm>
          <a:custGeom>
            <a:rect b="b" l="l" r="r" t="t"/>
            <a:pathLst>
              <a:path extrusionOk="0" h="747859" w="2991435">
                <a:moveTo>
                  <a:pt x="0" y="0"/>
                </a:moveTo>
                <a:lnTo>
                  <a:pt x="2991436" y="0"/>
                </a:lnTo>
                <a:lnTo>
                  <a:pt x="2991436" y="747858"/>
                </a:lnTo>
                <a:lnTo>
                  <a:pt x="0" y="747858"/>
                </a:lnTo>
                <a:lnTo>
                  <a:pt x="0" y="0"/>
                </a:lnTo>
                <a:close/>
              </a:path>
            </a:pathLst>
          </a:custGeom>
          <a:blipFill rotWithShape="1">
            <a:blip r:embed="rId5">
              <a:alphaModFix/>
            </a:blip>
            <a:stretch>
              <a:fillRect b="0" l="0" r="0" t="0"/>
            </a:stretch>
          </a:blipFill>
          <a:ln>
            <a:noFill/>
          </a:ln>
        </p:spPr>
      </p:sp>
      <p:sp>
        <p:nvSpPr>
          <p:cNvPr id="229" name="Google Shape;229;p9"/>
          <p:cNvSpPr/>
          <p:nvPr/>
        </p:nvSpPr>
        <p:spPr>
          <a:xfrm>
            <a:off x="13701915" y="636023"/>
            <a:ext cx="4008400" cy="766606"/>
          </a:xfrm>
          <a:custGeom>
            <a:rect b="b" l="l" r="r" t="t"/>
            <a:pathLst>
              <a:path extrusionOk="0" h="766606" w="4008400">
                <a:moveTo>
                  <a:pt x="0" y="0"/>
                </a:moveTo>
                <a:lnTo>
                  <a:pt x="4008400" y="0"/>
                </a:lnTo>
                <a:lnTo>
                  <a:pt x="4008400" y="766606"/>
                </a:lnTo>
                <a:lnTo>
                  <a:pt x="0" y="766606"/>
                </a:lnTo>
                <a:lnTo>
                  <a:pt x="0" y="0"/>
                </a:lnTo>
                <a:close/>
              </a:path>
            </a:pathLst>
          </a:custGeom>
          <a:blipFill rotWithShape="1">
            <a:blip r:embed="rId6">
              <a:alphaModFix/>
            </a:blip>
            <a:stretch>
              <a:fillRect b="0" l="0" r="0" t="0"/>
            </a:stretch>
          </a:blipFill>
          <a:ln>
            <a:noFill/>
          </a:ln>
        </p:spPr>
      </p:sp>
      <p:sp>
        <p:nvSpPr>
          <p:cNvPr id="230" name="Google Shape;230;p9"/>
          <p:cNvSpPr txBox="1"/>
          <p:nvPr/>
        </p:nvSpPr>
        <p:spPr>
          <a:xfrm>
            <a:off x="7220492" y="2210928"/>
            <a:ext cx="5802926" cy="91948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None/>
            </a:pPr>
            <a:r>
              <a:rPr b="1" i="0" lang="en-US" sz="6400" u="none" cap="none" strike="noStrike">
                <a:solidFill>
                  <a:srgbClr val="09427D"/>
                </a:solidFill>
                <a:latin typeface="Arial"/>
                <a:ea typeface="Arial"/>
                <a:cs typeface="Arial"/>
                <a:sym typeface="Arial"/>
              </a:rPr>
              <a:t>Study Aim</a:t>
            </a:r>
            <a:endParaRPr/>
          </a:p>
        </p:txBody>
      </p:sp>
      <p:sp>
        <p:nvSpPr>
          <p:cNvPr id="231" name="Google Shape;231;p9"/>
          <p:cNvSpPr txBox="1"/>
          <p:nvPr/>
        </p:nvSpPr>
        <p:spPr>
          <a:xfrm>
            <a:off x="2317650" y="3271838"/>
            <a:ext cx="14941650" cy="360997"/>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US" sz="2100" u="none" cap="none" strike="noStrike">
                <a:solidFill>
                  <a:srgbClr val="09427D"/>
                </a:solidFill>
                <a:latin typeface="Arial"/>
                <a:ea typeface="Arial"/>
                <a:cs typeface="Arial"/>
                <a:sym typeface="Arial"/>
              </a:rPr>
              <a:t>To investigate the causes for readmission and bleeding following tonsillectomy</a:t>
            </a:r>
            <a:endParaRPr/>
          </a:p>
        </p:txBody>
      </p:sp>
      <p:sp>
        <p:nvSpPr>
          <p:cNvPr id="232" name="Google Shape;232;p9"/>
          <p:cNvSpPr txBox="1"/>
          <p:nvPr/>
        </p:nvSpPr>
        <p:spPr>
          <a:xfrm>
            <a:off x="9310791" y="5895775"/>
            <a:ext cx="7551406" cy="3511550"/>
          </a:xfrm>
          <a:prstGeom prst="rect">
            <a:avLst/>
          </a:prstGeom>
          <a:noFill/>
          <a:ln>
            <a:noFill/>
          </a:ln>
        </p:spPr>
        <p:txBody>
          <a:bodyPr anchorCtr="0" anchor="t" bIns="0" lIns="0" spcFirstLastPara="1" rIns="0" wrap="square" tIns="0">
            <a:spAutoFit/>
          </a:bodyPr>
          <a:lstStyle/>
          <a:p>
            <a:pPr indent="0" lvl="0" marL="0" marR="0" rtl="0" algn="l">
              <a:lnSpc>
                <a:spcPct val="140020"/>
              </a:lnSpc>
              <a:spcBef>
                <a:spcPts val="0"/>
              </a:spcBef>
              <a:spcAft>
                <a:spcPts val="0"/>
              </a:spcAft>
              <a:buNone/>
            </a:pPr>
            <a:r>
              <a:rPr b="1" i="0" lang="en-US" sz="1999" u="none" cap="none" strike="noStrike">
                <a:solidFill>
                  <a:srgbClr val="FFFFFF"/>
                </a:solidFill>
                <a:latin typeface="Arial"/>
                <a:ea typeface="Arial"/>
                <a:cs typeface="Arial"/>
                <a:sym typeface="Arial"/>
              </a:rPr>
              <a:t>Secondary</a:t>
            </a:r>
            <a:r>
              <a:rPr b="0" i="0" lang="en-US" sz="1999" u="none" cap="none" strike="noStrike">
                <a:solidFill>
                  <a:srgbClr val="FFFFFF"/>
                </a:solidFill>
                <a:latin typeface="Arial"/>
                <a:ea typeface="Arial"/>
                <a:cs typeface="Arial"/>
                <a:sym typeface="Arial"/>
              </a:rPr>
              <a:t> :</a:t>
            </a:r>
            <a:endParaRPr/>
          </a:p>
          <a:p>
            <a:pPr indent="-215898" lvl="1" marL="431798" marR="0" rtl="0" algn="just">
              <a:lnSpc>
                <a:spcPct val="140020"/>
              </a:lnSpc>
              <a:spcBef>
                <a:spcPts val="0"/>
              </a:spcBef>
              <a:spcAft>
                <a:spcPts val="0"/>
              </a:spcAft>
              <a:buClr>
                <a:srgbClr val="FFFFFF"/>
              </a:buClr>
              <a:buSzPts val="1999"/>
              <a:buFont typeface="Arial"/>
              <a:buChar char="•"/>
            </a:pPr>
            <a:r>
              <a:rPr b="0" i="0" lang="en-US" sz="1999" u="none" cap="none" strike="noStrike">
                <a:solidFill>
                  <a:srgbClr val="FFFFFF"/>
                </a:solidFill>
                <a:latin typeface="Arial"/>
                <a:ea typeface="Arial"/>
                <a:cs typeface="Arial"/>
                <a:sym typeface="Arial"/>
              </a:rPr>
              <a:t>Determine readmission and post-operative haemorrhage rate in the first 28 days following tonsillectomy and compare this to Hospital Episode Statistics data. </a:t>
            </a:r>
            <a:endParaRPr/>
          </a:p>
          <a:p>
            <a:pPr indent="-215898" lvl="1" marL="431798" marR="0" rtl="0" algn="just">
              <a:lnSpc>
                <a:spcPct val="140020"/>
              </a:lnSpc>
              <a:spcBef>
                <a:spcPts val="0"/>
              </a:spcBef>
              <a:spcAft>
                <a:spcPts val="0"/>
              </a:spcAft>
              <a:buClr>
                <a:srgbClr val="FFFFFF"/>
              </a:buClr>
              <a:buSzPts val="1999"/>
              <a:buFont typeface="Arial"/>
              <a:buChar char="•"/>
            </a:pPr>
            <a:r>
              <a:rPr b="0" i="0" lang="en-US" sz="1999" u="none" cap="none" strike="noStrike">
                <a:solidFill>
                  <a:srgbClr val="FFFFFF"/>
                </a:solidFill>
                <a:latin typeface="Arial"/>
                <a:ea typeface="Arial"/>
                <a:cs typeface="Arial"/>
                <a:sym typeface="Arial"/>
              </a:rPr>
              <a:t>Examine frequency and severity of tonsillitis episodes prior to being listed for surgery </a:t>
            </a:r>
            <a:endParaRPr/>
          </a:p>
          <a:p>
            <a:pPr indent="-215898" lvl="1" marL="431798" marR="0" rtl="0" algn="just">
              <a:lnSpc>
                <a:spcPct val="140020"/>
              </a:lnSpc>
              <a:spcBef>
                <a:spcPts val="0"/>
              </a:spcBef>
              <a:spcAft>
                <a:spcPts val="0"/>
              </a:spcAft>
              <a:buClr>
                <a:srgbClr val="FFFFFF"/>
              </a:buClr>
              <a:buSzPts val="1999"/>
              <a:buFont typeface="Arial"/>
              <a:buChar char="•"/>
            </a:pPr>
            <a:r>
              <a:rPr b="0" i="0" lang="en-US" sz="1999" u="none" cap="none" strike="noStrike">
                <a:solidFill>
                  <a:srgbClr val="FFFFFF"/>
                </a:solidFill>
                <a:latin typeface="Arial"/>
                <a:ea typeface="Arial"/>
                <a:cs typeface="Arial"/>
                <a:sym typeface="Arial"/>
              </a:rPr>
              <a:t>Evaluate differences in intra-operative and post-operative management of tonsillectomy patients</a:t>
            </a:r>
            <a:endParaRPr/>
          </a:p>
          <a:p>
            <a:pPr indent="-215898" lvl="1" marL="431798" marR="0" rtl="0" algn="just">
              <a:lnSpc>
                <a:spcPct val="140020"/>
              </a:lnSpc>
              <a:spcBef>
                <a:spcPts val="0"/>
              </a:spcBef>
              <a:spcAft>
                <a:spcPts val="0"/>
              </a:spcAft>
              <a:buClr>
                <a:srgbClr val="FFFFFF"/>
              </a:buClr>
              <a:buSzPts val="1999"/>
              <a:buFont typeface="Arial"/>
              <a:buChar char="•"/>
            </a:pPr>
            <a:r>
              <a:rPr b="0" i="0" lang="en-US" sz="1999" u="none" cap="none" strike="noStrike">
                <a:solidFill>
                  <a:srgbClr val="FFFFFF"/>
                </a:solidFill>
                <a:latin typeface="Arial"/>
                <a:ea typeface="Arial"/>
                <a:cs typeface="Arial"/>
                <a:sym typeface="Arial"/>
              </a:rPr>
              <a:t>Examine the management pathways for post-tonsillectomy haemorrhage</a:t>
            </a:r>
            <a:endParaRPr/>
          </a:p>
        </p:txBody>
      </p:sp>
      <p:sp>
        <p:nvSpPr>
          <p:cNvPr id="233" name="Google Shape;233;p9"/>
          <p:cNvSpPr txBox="1"/>
          <p:nvPr/>
        </p:nvSpPr>
        <p:spPr>
          <a:xfrm>
            <a:off x="5654300" y="4646145"/>
            <a:ext cx="7846382" cy="919480"/>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None/>
            </a:pPr>
            <a:r>
              <a:rPr b="1" i="0" lang="en-US" sz="6400" u="none" cap="none" strike="noStrike">
                <a:solidFill>
                  <a:srgbClr val="F5F5EF"/>
                </a:solidFill>
                <a:latin typeface="Arial"/>
                <a:ea typeface="Arial"/>
                <a:cs typeface="Arial"/>
                <a:sym typeface="Arial"/>
              </a:rPr>
              <a:t>Study Objectives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